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430" r:id="rId2"/>
    <p:sldId id="514" r:id="rId3"/>
    <p:sldId id="270" r:id="rId4"/>
    <p:sldId id="515" r:id="rId5"/>
    <p:sldId id="516" r:id="rId6"/>
    <p:sldId id="517" r:id="rId7"/>
    <p:sldId id="518" r:id="rId8"/>
    <p:sldId id="519" r:id="rId9"/>
    <p:sldId id="520" r:id="rId10"/>
    <p:sldId id="521" r:id="rId11"/>
    <p:sldId id="352" r:id="rId12"/>
    <p:sldId id="467" r:id="rId13"/>
    <p:sldId id="469" r:id="rId14"/>
    <p:sldId id="470" r:id="rId15"/>
    <p:sldId id="468" r:id="rId16"/>
    <p:sldId id="473" r:id="rId17"/>
    <p:sldId id="484" r:id="rId18"/>
    <p:sldId id="487" r:id="rId19"/>
    <p:sldId id="474" r:id="rId20"/>
    <p:sldId id="489" r:id="rId21"/>
    <p:sldId id="488" r:id="rId22"/>
    <p:sldId id="522" r:id="rId23"/>
    <p:sldId id="523" r:id="rId24"/>
    <p:sldId id="490" r:id="rId25"/>
    <p:sldId id="492" r:id="rId26"/>
    <p:sldId id="485" r:id="rId27"/>
    <p:sldId id="486" r:id="rId28"/>
    <p:sldId id="491" r:id="rId29"/>
    <p:sldId id="509" r:id="rId30"/>
    <p:sldId id="510" r:id="rId31"/>
    <p:sldId id="505" r:id="rId32"/>
    <p:sldId id="513" r:id="rId33"/>
    <p:sldId id="524" r:id="rId34"/>
    <p:sldId id="525" r:id="rId35"/>
    <p:sldId id="526" r:id="rId36"/>
    <p:sldId id="566" r:id="rId37"/>
    <p:sldId id="530" r:id="rId38"/>
    <p:sldId id="571" r:id="rId39"/>
    <p:sldId id="532" r:id="rId40"/>
    <p:sldId id="567" r:id="rId41"/>
    <p:sldId id="568" r:id="rId42"/>
    <p:sldId id="569" r:id="rId43"/>
    <p:sldId id="574" r:id="rId44"/>
    <p:sldId id="575" r:id="rId45"/>
    <p:sldId id="576" r:id="rId46"/>
    <p:sldId id="572" r:id="rId47"/>
    <p:sldId id="573" r:id="rId48"/>
    <p:sldId id="570" r:id="rId49"/>
    <p:sldId id="577" r:id="rId50"/>
    <p:sldId id="579" r:id="rId51"/>
    <p:sldId id="583" r:id="rId52"/>
    <p:sldId id="542" r:id="rId53"/>
    <p:sldId id="543" r:id="rId54"/>
    <p:sldId id="544" r:id="rId55"/>
    <p:sldId id="545" r:id="rId56"/>
    <p:sldId id="546" r:id="rId57"/>
    <p:sldId id="547" r:id="rId58"/>
    <p:sldId id="548" r:id="rId59"/>
    <p:sldId id="549" r:id="rId60"/>
    <p:sldId id="550" r:id="rId61"/>
    <p:sldId id="551" r:id="rId62"/>
    <p:sldId id="552" r:id="rId63"/>
    <p:sldId id="553" r:id="rId64"/>
    <p:sldId id="554" r:id="rId65"/>
    <p:sldId id="555" r:id="rId66"/>
    <p:sldId id="556" r:id="rId67"/>
    <p:sldId id="557" r:id="rId68"/>
    <p:sldId id="558" r:id="rId69"/>
    <p:sldId id="559" r:id="rId70"/>
    <p:sldId id="560" r:id="rId71"/>
    <p:sldId id="580" r:id="rId72"/>
    <p:sldId id="581" r:id="rId73"/>
    <p:sldId id="582" r:id="rId74"/>
    <p:sldId id="561" r:id="rId75"/>
    <p:sldId id="562" r:id="rId76"/>
    <p:sldId id="563" r:id="rId77"/>
    <p:sldId id="564" r:id="rId78"/>
    <p:sldId id="584"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87891" autoAdjust="0"/>
  </p:normalViewPr>
  <p:slideViewPr>
    <p:cSldViewPr snapToGrid="0">
      <p:cViewPr varScale="1">
        <p:scale>
          <a:sx n="83" d="100"/>
          <a:sy n="83" d="100"/>
        </p:scale>
        <p:origin x="600" y="72"/>
      </p:cViewPr>
      <p:guideLst/>
    </p:cSldViewPr>
  </p:slideViewPr>
  <p:notesTextViewPr>
    <p:cViewPr>
      <p:scale>
        <a:sx n="1" d="1"/>
        <a:sy n="1" d="1"/>
      </p:scale>
      <p:origin x="0" y="0"/>
    </p:cViewPr>
  </p:notesTextViewPr>
  <p:notesViewPr>
    <p:cSldViewPr snapToGrid="0">
      <p:cViewPr varScale="1">
        <p:scale>
          <a:sx n="48" d="100"/>
          <a:sy n="48" d="100"/>
        </p:scale>
        <p:origin x="2676"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56DE1E-DE0B-4CC6-9E03-F09255FAB7BF}" type="datetimeFigureOut">
              <a:rPr lang="en-US" smtClean="0"/>
              <a:t>7/1/2019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D266B7-7D7B-458F-8571-23920C4F0D2D}" type="slidenum">
              <a:rPr lang="en-US" smtClean="0"/>
              <a:t>‹#›</a:t>
            </a:fld>
            <a:endParaRPr lang="en-US" dirty="0"/>
          </a:p>
        </p:txBody>
      </p:sp>
    </p:spTree>
    <p:extLst>
      <p:ext uri="{BB962C8B-B14F-4D97-AF65-F5344CB8AC3E}">
        <p14:creationId xmlns:p14="http://schemas.microsoft.com/office/powerpoint/2010/main" val="3032684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ada.gov/effective-comm.htm"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ada.gov/pcatoolkit/c.htm"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eoc.gov/policy/docs/threshold.html#2-III-A-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9-9:40</a:t>
            </a:r>
          </a:p>
        </p:txBody>
      </p:sp>
      <p:sp>
        <p:nvSpPr>
          <p:cNvPr id="4" name="Slide Number Placeholder 3"/>
          <p:cNvSpPr>
            <a:spLocks noGrp="1"/>
          </p:cNvSpPr>
          <p:nvPr>
            <p:ph type="sldNum" sz="quarter" idx="10"/>
          </p:nvPr>
        </p:nvSpPr>
        <p:spPr/>
        <p:txBody>
          <a:bodyPr/>
          <a:lstStyle/>
          <a:p>
            <a:fld id="{7ED266B7-7D7B-458F-8571-23920C4F0D2D}" type="slidenum">
              <a:rPr lang="en-US" smtClean="0"/>
              <a:t>1</a:t>
            </a:fld>
            <a:endParaRPr lang="en-US" dirty="0"/>
          </a:p>
        </p:txBody>
      </p:sp>
    </p:spTree>
    <p:extLst>
      <p:ext uri="{BB962C8B-B14F-4D97-AF65-F5344CB8AC3E}">
        <p14:creationId xmlns:p14="http://schemas.microsoft.com/office/powerpoint/2010/main" val="573907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does not apply to tribal organizations or federal agencies. It may apply to religious organizations depending on the job position.</a:t>
            </a:r>
          </a:p>
          <a:p>
            <a:r>
              <a:rPr lang="en-US" sz="1200" b="0" i="0" kern="1200" dirty="0">
                <a:solidFill>
                  <a:schemeClr val="tx1"/>
                </a:solidFill>
                <a:effectLst/>
                <a:latin typeface="+mn-lt"/>
                <a:ea typeface="+mn-ea"/>
                <a:cs typeface="+mn-cs"/>
              </a:rPr>
              <a:t>-15 or more employees who worked for the employer for at least twenty calendar weeks (in this year or last)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your state law may impose this requirement on private employers with fewer employees. For examples, at the time of this recording, Washington State requires private employers with 8 or more employees to follow Title I of the ADA, Oregon requires this of private employers with 6 or more employees, Idaho set the number to 5 or more employees, and Alaska set the number to 1 employee. * Title I of the ADA is enforced by the US Equal Employment Opportunity Commission (EEOC). On this slide, there is a photo of a person wearing an apron while standing behind a register at a cafe. The person is looking off camera and signing with both hands.</a:t>
            </a:r>
          </a:p>
        </p:txBody>
      </p:sp>
      <p:sp>
        <p:nvSpPr>
          <p:cNvPr id="4" name="Slide Number Placeholder 3"/>
          <p:cNvSpPr>
            <a:spLocks noGrp="1"/>
          </p:cNvSpPr>
          <p:nvPr>
            <p:ph type="sldNum" sz="quarter" idx="10"/>
          </p:nvPr>
        </p:nvSpPr>
        <p:spPr/>
        <p:txBody>
          <a:bodyPr/>
          <a:lstStyle/>
          <a:p>
            <a:fld id="{7ED266B7-7D7B-458F-8571-23920C4F0D2D}" type="slidenum">
              <a:rPr lang="en-US" smtClean="0"/>
              <a:t>11</a:t>
            </a:fld>
            <a:endParaRPr lang="en-US" dirty="0"/>
          </a:p>
        </p:txBody>
      </p:sp>
    </p:spTree>
    <p:extLst>
      <p:ext uri="{BB962C8B-B14F-4D97-AF65-F5344CB8AC3E}">
        <p14:creationId xmlns:p14="http://schemas.microsoft.com/office/powerpoint/2010/main" val="2917053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Rights of a person with a</a:t>
            </a:r>
            <a:r>
              <a:rPr lang="en-US" baseline="0" dirty="0"/>
              <a:t> disability. Under Title I, t</a:t>
            </a:r>
            <a:r>
              <a:rPr lang="en-US" dirty="0"/>
              <a:t>he</a:t>
            </a:r>
            <a:r>
              <a:rPr lang="en-US" baseline="0" dirty="0"/>
              <a:t> ADA provides rights to job seekers with disabilities and employees with disabilities to protect them from discrimination based on disability in all phases of the employment process and in all aspects of employment, including applying for a job and being interviewed for a job to starting a job, being trained on the job, etc. These rights are: </a:t>
            </a:r>
            <a:r>
              <a:rPr lang="en-US" dirty="0"/>
              <a:t>* The right to request</a:t>
            </a:r>
            <a:r>
              <a:rPr lang="en-US" baseline="0" dirty="0"/>
              <a:t> a reasonable accommodation, * protection from discrimination based on disability in all employment practices, * the right to be free from harassment because of a disability, * and the right to be free from retaliation should they exercise their rights under the ADA. For example, an employer may not fire or discipline the person with a disability for requesting a reasonable accommodation. On this slide, there is a photo of a person crouching by a drain pipe opening in the ground wearing a hard hat, safety goggles, and reflective vest, while smiling at the camera. The person is holding a device in one hand and guiding a cord into the drain with a prosthetic arm/hand.</a:t>
            </a:r>
            <a:endParaRPr lang="en-US" dirty="0"/>
          </a:p>
        </p:txBody>
      </p:sp>
      <p:sp>
        <p:nvSpPr>
          <p:cNvPr id="4" name="Slide Number Placeholder 3"/>
          <p:cNvSpPr>
            <a:spLocks noGrp="1"/>
          </p:cNvSpPr>
          <p:nvPr>
            <p:ph type="sldNum" sz="quarter" idx="10"/>
          </p:nvPr>
        </p:nvSpPr>
        <p:spPr/>
        <p:txBody>
          <a:bodyPr/>
          <a:lstStyle/>
          <a:p>
            <a:fld id="{7ED266B7-7D7B-458F-8571-23920C4F0D2D}" type="slidenum">
              <a:rPr lang="en-US" smtClean="0"/>
              <a:t>12</a:t>
            </a:fld>
            <a:endParaRPr lang="en-US"/>
          </a:p>
        </p:txBody>
      </p:sp>
    </p:spTree>
    <p:extLst>
      <p:ext uri="{BB962C8B-B14F-4D97-AF65-F5344CB8AC3E}">
        <p14:creationId xmlns:p14="http://schemas.microsoft.com/office/powerpoint/2010/main" val="140358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Definition of reasonable</a:t>
            </a:r>
            <a:r>
              <a:rPr lang="en-US" baseline="0" dirty="0"/>
              <a:t> accommodation. The ADA defines reasonable accommodation as * </a:t>
            </a:r>
            <a:r>
              <a:rPr lang="en-US" dirty="0"/>
              <a:t>any change or adjustment to a job, the work environment, or the way things usually are done that would allow a qualified individual with a disability to perform the </a:t>
            </a:r>
            <a:r>
              <a:rPr lang="en-US" b="1" dirty="0"/>
              <a:t>essential functions</a:t>
            </a:r>
            <a:r>
              <a:rPr lang="en-US" dirty="0"/>
              <a:t> of the job. Let’s define</a:t>
            </a:r>
            <a:r>
              <a:rPr lang="en-US" baseline="0" dirty="0"/>
              <a:t> the term essential functions of the job. </a:t>
            </a:r>
            <a:r>
              <a:rPr lang="en-US" dirty="0"/>
              <a:t>Shown on this slide: Photo of a person in a wheelchair outside facing a door. The person smiles while a yellow lab in a blue vest pulls the door open using a red rope attached to the door handle</a:t>
            </a:r>
          </a:p>
        </p:txBody>
      </p:sp>
      <p:sp>
        <p:nvSpPr>
          <p:cNvPr id="4" name="Slide Number Placeholder 3"/>
          <p:cNvSpPr>
            <a:spLocks noGrp="1"/>
          </p:cNvSpPr>
          <p:nvPr>
            <p:ph type="sldNum" sz="quarter" idx="10"/>
          </p:nvPr>
        </p:nvSpPr>
        <p:spPr/>
        <p:txBody>
          <a:bodyPr/>
          <a:lstStyle/>
          <a:p>
            <a:fld id="{7ED266B7-7D7B-458F-8571-23920C4F0D2D}" type="slidenum">
              <a:rPr lang="en-US" smtClean="0"/>
              <a:t>13</a:t>
            </a:fld>
            <a:endParaRPr lang="en-US" dirty="0"/>
          </a:p>
        </p:txBody>
      </p:sp>
    </p:spTree>
    <p:extLst>
      <p:ext uri="{BB962C8B-B14F-4D97-AF65-F5344CB8AC3E}">
        <p14:creationId xmlns:p14="http://schemas.microsoft.com/office/powerpoint/2010/main" val="3434006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0000"/>
                </a:solidFill>
                <a:latin typeface="+mn-lt"/>
              </a:rPr>
              <a:t>What are essential</a:t>
            </a:r>
            <a:r>
              <a:rPr lang="en-US" altLang="en-US" sz="1200" baseline="0" dirty="0">
                <a:solidFill>
                  <a:srgbClr val="000000"/>
                </a:solidFill>
                <a:latin typeface="+mn-lt"/>
              </a:rPr>
              <a:t> job functions? We know that the phrase essential job functions or essential functions of the job is an important part of the definition of reasonable accommodation. When you think about a job, think about the main tasks or duties of the job. These are the essential job functions. * They are the b</a:t>
            </a:r>
            <a:r>
              <a:rPr kumimoji="0" lang="en-US" altLang="en-US" sz="1200" b="0" i="0" u="none" strike="noStrike" cap="none" normalizeH="0" baseline="0" dirty="0">
                <a:ln>
                  <a:noFill/>
                </a:ln>
                <a:solidFill>
                  <a:srgbClr val="000000"/>
                </a:solidFill>
                <a:effectLst/>
                <a:latin typeface="+mn-lt"/>
              </a:rPr>
              <a:t>asic job duties that an employee must be able to perform, with or without reasonable accommodation. </a:t>
            </a:r>
            <a:r>
              <a:rPr lang="en-US" altLang="en-US" sz="1200" baseline="0" dirty="0">
                <a:solidFill>
                  <a:srgbClr val="000000"/>
                </a:solidFill>
                <a:latin typeface="+mn-lt"/>
              </a:rPr>
              <a:t>They are the tasks or duties that are performed on a regular and are fundamental to the position. Essential job functions are the reason why the position exists. A job announcement or job description would likely state both essential and marginal job functions without specification as such. Featured on this slide, Photo of person in a commercial kitchen. Person is smiling at camera while holding and reaching for baking sheets. On a table in the foreground, there are several baking sheets containing cookies.</a:t>
            </a:r>
            <a:endParaRPr lang="en-US" altLang="en-US" sz="1200" dirty="0">
              <a:solidFill>
                <a:srgbClr val="000000"/>
              </a:solidFill>
              <a:latin typeface="+mn-lt"/>
            </a:endParaRPr>
          </a:p>
        </p:txBody>
      </p:sp>
      <p:sp>
        <p:nvSpPr>
          <p:cNvPr id="4" name="Slide Number Placeholder 3"/>
          <p:cNvSpPr>
            <a:spLocks noGrp="1"/>
          </p:cNvSpPr>
          <p:nvPr>
            <p:ph type="sldNum" sz="quarter" idx="10"/>
          </p:nvPr>
        </p:nvSpPr>
        <p:spPr/>
        <p:txBody>
          <a:bodyPr/>
          <a:lstStyle/>
          <a:p>
            <a:fld id="{7ED266B7-7D7B-458F-8571-23920C4F0D2D}" type="slidenum">
              <a:rPr lang="en-US" smtClean="0"/>
              <a:t>14</a:t>
            </a:fld>
            <a:endParaRPr lang="en-US"/>
          </a:p>
        </p:txBody>
      </p:sp>
    </p:spTree>
    <p:extLst>
      <p:ext uri="{BB962C8B-B14F-4D97-AF65-F5344CB8AC3E}">
        <p14:creationId xmlns:p14="http://schemas.microsoft.com/office/powerpoint/2010/main" val="2828500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None/>
            </a:pPr>
            <a:r>
              <a:rPr lang="en-US" dirty="0"/>
              <a:t>Examples</a:t>
            </a:r>
            <a:r>
              <a:rPr lang="en-US" baseline="0" dirty="0"/>
              <a:t> of reasonable accommodation. The ADA does not give an exhaustive list of reasonable accommodations. A reasonable accommodation could be equipment, making a change to the physical environment, but it could also be a service or work schedule change. For examples, a reasonable accommodation could be: * </a:t>
            </a:r>
            <a:r>
              <a:rPr lang="en-US" sz="1200" dirty="0"/>
              <a:t>Installing a ramp</a:t>
            </a:r>
            <a:r>
              <a:rPr lang="en-US" sz="1200" baseline="0" dirty="0"/>
              <a:t> * </a:t>
            </a:r>
            <a:r>
              <a:rPr lang="en-US" sz="1200" dirty="0"/>
              <a:t>Modifying a restroom</a:t>
            </a:r>
            <a:r>
              <a:rPr lang="en-US" sz="1200" baseline="0" dirty="0"/>
              <a:t> * </a:t>
            </a:r>
            <a:r>
              <a:rPr lang="en-US" sz="1200" dirty="0"/>
              <a:t>Providing a sign language interpreter for someone who is deaf</a:t>
            </a:r>
            <a:r>
              <a:rPr lang="en-US" sz="1200" baseline="0" dirty="0"/>
              <a:t> * </a:t>
            </a:r>
            <a:r>
              <a:rPr lang="en-US" sz="1200" dirty="0"/>
              <a:t>Providing a reader for someone who is blind</a:t>
            </a:r>
            <a:r>
              <a:rPr lang="en-US" sz="1200" baseline="0" dirty="0"/>
              <a:t> * </a:t>
            </a:r>
            <a:r>
              <a:rPr lang="en-US" sz="1200" dirty="0"/>
              <a:t>Providing written materials in alternative format (such as large print or braille)</a:t>
            </a:r>
            <a:r>
              <a:rPr lang="en-US" sz="1200" baseline="0" dirty="0"/>
              <a:t> * </a:t>
            </a:r>
            <a:r>
              <a:rPr lang="en-US" sz="1200" dirty="0"/>
              <a:t>Providing time off for someone who needs treatment for a disability</a:t>
            </a:r>
          </a:p>
        </p:txBody>
      </p:sp>
      <p:sp>
        <p:nvSpPr>
          <p:cNvPr id="4" name="Slide Number Placeholder 3"/>
          <p:cNvSpPr>
            <a:spLocks noGrp="1"/>
          </p:cNvSpPr>
          <p:nvPr>
            <p:ph type="sldNum" sz="quarter" idx="10"/>
          </p:nvPr>
        </p:nvSpPr>
        <p:spPr/>
        <p:txBody>
          <a:bodyPr/>
          <a:lstStyle/>
          <a:p>
            <a:fld id="{7ED266B7-7D7B-458F-8571-23920C4F0D2D}" type="slidenum">
              <a:rPr lang="en-US" smtClean="0"/>
              <a:t>15</a:t>
            </a:fld>
            <a:endParaRPr lang="en-US"/>
          </a:p>
        </p:txBody>
      </p:sp>
    </p:spTree>
    <p:extLst>
      <p:ext uri="{BB962C8B-B14F-4D97-AF65-F5344CB8AC3E}">
        <p14:creationId xmlns:p14="http://schemas.microsoft.com/office/powerpoint/2010/main" val="1911013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Requesting reasonable accommodation. A job seeker or employee with a disability can request a reasonable accommodation from a Title I covered employer in a number of ways. * </a:t>
            </a:r>
            <a:r>
              <a:rPr lang="en-US" dirty="0"/>
              <a:t>Verbally or in writing.</a:t>
            </a:r>
            <a:r>
              <a:rPr lang="en-US" baseline="0" dirty="0"/>
              <a:t> Both forms are acceptable. * The request does not have to include the words ADA or reasonable accommodation. Plain language is acceptable. * Requests can be worded anyway that conveys to the employer that the job applicant or employee needs an accommodation in order to participate in an employment activity, and that the accommodation is necessitated by a medical need or type of disability. For examples job seekers could word their reasonable accommodation requests these ways: “I need help filling out the application because I can’t see the print size,” or “I need to bring my service animal with me,” or “I will need to communicate with a sign language interpreter, and I can send the contact information well in advance of my interview,” or “Is the interview room located on an accessible route?” Note that in these examples, the job seekers have informed the employer that there is a need for an accommodation based on a medical need or type of disability, but the job seekers did not fully disclose their diagnoses. * The ADA is clear that the job seeker or employee never has to disclose their specific disability or medical diagnoses. The slides that follow, we’ll examine specific rights and responsibilities in each of 3 phases of employment – interviewing, job offer, and onboarding/employment. </a:t>
            </a:r>
            <a:r>
              <a:rPr lang="en-US" dirty="0"/>
              <a:t>Pictured</a:t>
            </a:r>
            <a:r>
              <a:rPr lang="en-US" baseline="0" dirty="0"/>
              <a:t> on this slide: Photo of person dressed in tie and business suit walking with a dog guide next to rows of books in a library</a:t>
            </a:r>
            <a:endParaRPr lang="en-US" dirty="0"/>
          </a:p>
        </p:txBody>
      </p:sp>
      <p:sp>
        <p:nvSpPr>
          <p:cNvPr id="4" name="Slide Number Placeholder 3"/>
          <p:cNvSpPr>
            <a:spLocks noGrp="1"/>
          </p:cNvSpPr>
          <p:nvPr>
            <p:ph type="sldNum" sz="quarter" idx="10"/>
          </p:nvPr>
        </p:nvSpPr>
        <p:spPr/>
        <p:txBody>
          <a:bodyPr/>
          <a:lstStyle/>
          <a:p>
            <a:fld id="{7ED266B7-7D7B-458F-8571-23920C4F0D2D}" type="slidenum">
              <a:rPr lang="en-US" smtClean="0"/>
              <a:t>16</a:t>
            </a:fld>
            <a:endParaRPr lang="en-US"/>
          </a:p>
        </p:txBody>
      </p:sp>
    </p:spTree>
    <p:extLst>
      <p:ext uri="{BB962C8B-B14F-4D97-AF65-F5344CB8AC3E}">
        <p14:creationId xmlns:p14="http://schemas.microsoft.com/office/powerpoint/2010/main" val="2497473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Review of reasonable accommodation. Earlier in this presentation, reasonable accommodation was defined and explained, and you were given examples of job seekers could phrase their reasonable accommodation requests</a:t>
            </a:r>
            <a:r>
              <a:rPr lang="en-US" dirty="0"/>
              <a:t>. </a:t>
            </a:r>
            <a:r>
              <a:rPr lang="en-US" baseline="0" dirty="0"/>
              <a:t>For employees, the request for reasonable accommodation is no different. The employee can make the request in writing or verbally, must tie the request to a medical cause, but does not have to say the words ADA or reasonable accommodation and does not have disclose specific disability or diagnoses. On this slide, I’ll show a list of 4 different statements made by 4 different employers. Decide which one is a NOT a reasonable accommodation request. * </a:t>
            </a:r>
            <a:r>
              <a:rPr lang="en-US" sz="1200" dirty="0"/>
              <a:t>I'm having trouble getting to work at my scheduled starting time because of medical treatments I'm undergoing.</a:t>
            </a:r>
            <a:r>
              <a:rPr lang="en-US" sz="1200" baseline="0" dirty="0"/>
              <a:t> </a:t>
            </a:r>
            <a:r>
              <a:rPr lang="en-US" sz="1200" dirty="0"/>
              <a:t>* I need six weeks off to get treatment for a back problem.* I need a new chair because my current one is uncomfortable.</a:t>
            </a:r>
            <a:r>
              <a:rPr lang="en-US" sz="1200" baseline="0" dirty="0"/>
              <a:t> </a:t>
            </a:r>
            <a:r>
              <a:rPr lang="en-US" sz="1200" dirty="0"/>
              <a:t>* My wheelchair doesn’t fit under my desk.</a:t>
            </a:r>
            <a:r>
              <a:rPr lang="en-US" sz="1200" baseline="0" dirty="0"/>
              <a:t> Which one of these statements was not a clear reasonable accommodation request? * I need a new chair because my current one is uncomfortable is not a reasonable accommodation request. </a:t>
            </a:r>
            <a:r>
              <a:rPr lang="en-US" sz="1200" b="0" i="0" kern="1200" dirty="0">
                <a:solidFill>
                  <a:schemeClr val="tx1"/>
                </a:solidFill>
                <a:effectLst/>
                <a:latin typeface="+mn-lt"/>
                <a:ea typeface="+mn-ea"/>
                <a:cs typeface="+mn-cs"/>
              </a:rPr>
              <a:t>Although this is a request for a change at work, the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statement is lacks</a:t>
            </a:r>
            <a:r>
              <a:rPr lang="en-US" sz="1200" b="0" i="0" kern="1200" baseline="0" dirty="0">
                <a:solidFill>
                  <a:schemeClr val="tx1"/>
                </a:solidFill>
                <a:effectLst/>
                <a:latin typeface="+mn-lt"/>
                <a:ea typeface="+mn-ea"/>
                <a:cs typeface="+mn-cs"/>
              </a:rPr>
              <a:t> the connection between the new chair and a medical condition. A few more points to make about reasonable accommodation requests. A </a:t>
            </a:r>
            <a:r>
              <a:rPr lang="en-US" sz="1200" b="0" i="0" kern="1200" dirty="0">
                <a:solidFill>
                  <a:schemeClr val="tx1"/>
                </a:solidFill>
                <a:effectLst/>
                <a:latin typeface="+mn-lt"/>
                <a:ea typeface="+mn-ea"/>
                <a:cs typeface="+mn-cs"/>
              </a:rPr>
              <a:t>family member, friend, health professional, or other representative may request a reasonable accommodation on behalf of an individual with a disability. An example of this is: An employee's spouse phones the employee's supervisor on Monday morning to inform her that the employee had a medical emergency due to multiple sclerosis, needed to be hospitalized, and thus requires time off. Employers and</a:t>
            </a:r>
            <a:r>
              <a:rPr lang="en-US" sz="1200" b="0" i="0" kern="1200" baseline="0" dirty="0">
                <a:solidFill>
                  <a:schemeClr val="tx1"/>
                </a:solidFill>
                <a:effectLst/>
                <a:latin typeface="+mn-lt"/>
                <a:ea typeface="+mn-ea"/>
                <a:cs typeface="+mn-cs"/>
              </a:rPr>
              <a:t> supervisors </a:t>
            </a:r>
            <a:r>
              <a:rPr lang="en-US" sz="1200" b="0" i="0" kern="1200" dirty="0">
                <a:solidFill>
                  <a:schemeClr val="tx1"/>
                </a:solidFill>
                <a:effectLst/>
                <a:latin typeface="+mn-lt"/>
                <a:ea typeface="+mn-ea"/>
                <a:cs typeface="+mn-cs"/>
              </a:rPr>
              <a:t>can also</a:t>
            </a:r>
            <a:r>
              <a:rPr lang="en-US" sz="1200" b="0" i="0" kern="1200" baseline="0" dirty="0">
                <a:solidFill>
                  <a:schemeClr val="tx1"/>
                </a:solidFill>
                <a:effectLst/>
                <a:latin typeface="+mn-lt"/>
                <a:ea typeface="+mn-ea"/>
                <a:cs typeface="+mn-cs"/>
              </a:rPr>
              <a:t> start the request process. </a:t>
            </a:r>
            <a:r>
              <a:rPr lang="en-US" sz="1200" b="0" i="0" kern="1200" dirty="0">
                <a:solidFill>
                  <a:schemeClr val="tx1"/>
                </a:solidFill>
                <a:effectLst/>
                <a:latin typeface="+mn-lt"/>
                <a:ea typeface="+mn-ea"/>
                <a:cs typeface="+mn-cs"/>
              </a:rPr>
              <a:t>If you</a:t>
            </a:r>
            <a:r>
              <a:rPr lang="en-US" sz="1200" b="0" i="0" kern="1200" baseline="0" dirty="0">
                <a:solidFill>
                  <a:schemeClr val="tx1"/>
                </a:solidFill>
                <a:effectLst/>
                <a:latin typeface="+mn-lt"/>
                <a:ea typeface="+mn-ea"/>
                <a:cs typeface="+mn-cs"/>
              </a:rPr>
              <a:t> are the employer or supervisor and you become </a:t>
            </a:r>
            <a:r>
              <a:rPr lang="en-US" dirty="0"/>
              <a:t>aware that an employee may need an accommodation but is unable to ask for one due to their</a:t>
            </a:r>
            <a:r>
              <a:rPr lang="en-US" baseline="0" dirty="0"/>
              <a:t> </a:t>
            </a:r>
            <a:r>
              <a:rPr lang="en-US" dirty="0"/>
              <a:t>disability, you may have to start the reasonable accommodation discussion with the employee. Once the employer</a:t>
            </a:r>
            <a:r>
              <a:rPr lang="en-US" baseline="0" dirty="0"/>
              <a:t> has been made aware that there is a need for a reasonable accommodation, the employer and employee must enter into the interactive process.</a:t>
            </a:r>
            <a:endParaRPr lang="en-US" dirty="0"/>
          </a:p>
        </p:txBody>
      </p:sp>
      <p:sp>
        <p:nvSpPr>
          <p:cNvPr id="4" name="Slide Number Placeholder 3"/>
          <p:cNvSpPr>
            <a:spLocks noGrp="1"/>
          </p:cNvSpPr>
          <p:nvPr>
            <p:ph type="sldNum" sz="quarter" idx="10"/>
          </p:nvPr>
        </p:nvSpPr>
        <p:spPr/>
        <p:txBody>
          <a:bodyPr/>
          <a:lstStyle/>
          <a:p>
            <a:fld id="{7ED266B7-7D7B-458F-8571-23920C4F0D2D}" type="slidenum">
              <a:rPr lang="en-US" smtClean="0"/>
              <a:t>17</a:t>
            </a:fld>
            <a:endParaRPr lang="en-US"/>
          </a:p>
        </p:txBody>
      </p:sp>
    </p:spTree>
    <p:extLst>
      <p:ext uri="{BB962C8B-B14F-4D97-AF65-F5344CB8AC3E}">
        <p14:creationId xmlns:p14="http://schemas.microsoft.com/office/powerpoint/2010/main" val="78873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The Interactive Process. </a:t>
            </a:r>
            <a:r>
              <a:rPr lang="en-US" dirty="0"/>
              <a:t>Triggered by a</a:t>
            </a:r>
            <a:r>
              <a:rPr lang="en-US" baseline="0" dirty="0"/>
              <a:t> reasonable accommodation request, the </a:t>
            </a:r>
            <a:r>
              <a:rPr lang="en-US" dirty="0"/>
              <a:t>EEOC</a:t>
            </a:r>
            <a:r>
              <a:rPr lang="en-US" baseline="0" dirty="0"/>
              <a:t> says that the employer and the employer must enter into an “Interactive Process.” * This is a series of meetings in which both parties work together to determine an appropriate accommodation. We expect that the initial meeting takes place </a:t>
            </a:r>
            <a:r>
              <a:rPr lang="en-US" dirty="0"/>
              <a:t>in 2 weeks and not</a:t>
            </a:r>
            <a:r>
              <a:rPr lang="en-US" baseline="0" dirty="0"/>
              <a:t> 2 months. Depicted on this slide: a photo of two people sitting across from each other at an office desk. They are looking down at a sheet of paper. The person on the right is in a wheelchair and smiling. The person on the left is pointing at the paper.</a:t>
            </a:r>
            <a:endParaRPr lang="en-US" dirty="0"/>
          </a:p>
          <a:p>
            <a:endParaRPr lang="en-US" dirty="0"/>
          </a:p>
        </p:txBody>
      </p:sp>
      <p:sp>
        <p:nvSpPr>
          <p:cNvPr id="4" name="Slide Number Placeholder 3"/>
          <p:cNvSpPr>
            <a:spLocks noGrp="1"/>
          </p:cNvSpPr>
          <p:nvPr>
            <p:ph type="sldNum" sz="quarter" idx="10"/>
          </p:nvPr>
        </p:nvSpPr>
        <p:spPr/>
        <p:txBody>
          <a:bodyPr/>
          <a:lstStyle/>
          <a:p>
            <a:fld id="{7ED266B7-7D7B-458F-8571-23920C4F0D2D}" type="slidenum">
              <a:rPr lang="en-US" smtClean="0"/>
              <a:t>18</a:t>
            </a:fld>
            <a:endParaRPr lang="en-US"/>
          </a:p>
        </p:txBody>
      </p:sp>
    </p:spTree>
    <p:extLst>
      <p:ext uri="{BB962C8B-B14F-4D97-AF65-F5344CB8AC3E}">
        <p14:creationId xmlns:p14="http://schemas.microsoft.com/office/powerpoint/2010/main" val="1002648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a:t>
            </a:r>
            <a:r>
              <a:rPr lang="en-US" baseline="0" dirty="0"/>
              <a:t> verification.</a:t>
            </a:r>
            <a:r>
              <a:rPr lang="en-US" dirty="0"/>
              <a:t> * At</a:t>
            </a:r>
            <a:r>
              <a:rPr lang="en-US" baseline="0" dirty="0"/>
              <a:t> any time in the employment process, an employee may ask for a reasonable accommodation. * Employers are allowed to respond to these requests by requiring written has </a:t>
            </a:r>
            <a:r>
              <a:rPr lang="en-US" dirty="0"/>
              <a:t>a disability and that they</a:t>
            </a:r>
            <a:r>
              <a:rPr lang="en-US" baseline="0" dirty="0"/>
              <a:t> </a:t>
            </a:r>
            <a:r>
              <a:rPr lang="en-US" dirty="0"/>
              <a:t>need an accommodation. * The professional</a:t>
            </a:r>
            <a:r>
              <a:rPr lang="en-US" baseline="0" dirty="0"/>
              <a:t> verification is not restricted to physicians. Other licensed </a:t>
            </a:r>
            <a:r>
              <a:rPr lang="en-US" baseline="0" dirty="0" err="1"/>
              <a:t>mprofessional</a:t>
            </a:r>
            <a:r>
              <a:rPr lang="en-US" baseline="0" dirty="0"/>
              <a:t> verification only if the person’s disability or need for accommodation </a:t>
            </a:r>
            <a:r>
              <a:rPr lang="en-US" dirty="0"/>
              <a:t>is not obvious.</a:t>
            </a:r>
            <a:r>
              <a:rPr lang="en-US" baseline="0" dirty="0"/>
              <a:t> </a:t>
            </a:r>
            <a:r>
              <a:rPr lang="en-US" dirty="0"/>
              <a:t>The employer is entitled to know that the employee</a:t>
            </a:r>
            <a:r>
              <a:rPr lang="en-US" baseline="0" dirty="0"/>
              <a:t> </a:t>
            </a:r>
            <a:r>
              <a:rPr lang="en-US" baseline="0" dirty="0" err="1"/>
              <a:t>edical</a:t>
            </a:r>
            <a:r>
              <a:rPr lang="en-US" baseline="0" dirty="0"/>
              <a:t> providers or rehabilitation specialists or rehabilitation counselors can provide written verification, and are sometimes in the best position to comment on the employee’s accommodation needs. * It is important to note that employers are not entitled to extensive medical information about the employee, and employees are not required to disclose their diagnoses to their employer. To verify a reasonable accommodation request, the employer would be entitled to know the nature of the employee’s disability, it’s duration and severity, and the specific work-related tasks that are limited by the disability to warrant the accommodation.</a:t>
            </a:r>
            <a:endParaRPr lang="en-US" dirty="0"/>
          </a:p>
        </p:txBody>
      </p:sp>
      <p:sp>
        <p:nvSpPr>
          <p:cNvPr id="4" name="Slide Number Placeholder 3"/>
          <p:cNvSpPr>
            <a:spLocks noGrp="1"/>
          </p:cNvSpPr>
          <p:nvPr>
            <p:ph type="sldNum" sz="quarter" idx="10"/>
          </p:nvPr>
        </p:nvSpPr>
        <p:spPr/>
        <p:txBody>
          <a:bodyPr/>
          <a:lstStyle/>
          <a:p>
            <a:fld id="{7ED266B7-7D7B-458F-8571-23920C4F0D2D}" type="slidenum">
              <a:rPr lang="en-US" smtClean="0"/>
              <a:t>19</a:t>
            </a:fld>
            <a:endParaRPr lang="en-US"/>
          </a:p>
        </p:txBody>
      </p:sp>
    </p:spTree>
    <p:extLst>
      <p:ext uri="{BB962C8B-B14F-4D97-AF65-F5344CB8AC3E}">
        <p14:creationId xmlns:p14="http://schemas.microsoft.com/office/powerpoint/2010/main" val="473160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Deciding the accommodation. During the interactive process, the employer and employee should be meeting to discuss, identify, and weigh options for workplace accommodation. * </a:t>
            </a:r>
            <a:r>
              <a:rPr lang="en-US" dirty="0"/>
              <a:t>If there is more than 1 option, then the employer chooses with the employee’s preference in mind.</a:t>
            </a:r>
            <a:r>
              <a:rPr lang="en-US" baseline="0" dirty="0"/>
              <a:t> * </a:t>
            </a:r>
            <a:r>
              <a:rPr lang="en-US" dirty="0"/>
              <a:t>However, the employer may choose a lower-cost option that is equally as effective.</a:t>
            </a:r>
            <a:r>
              <a:rPr lang="en-US" baseline="0" dirty="0"/>
              <a:t> Featured on this slide, a photo of a person wearing dark tinted glasses and facing a pink wall, holds a face plate in one hand while manipulating exposed wires with a tool in the other hand</a:t>
            </a:r>
            <a:endParaRPr lang="en-US" dirty="0"/>
          </a:p>
        </p:txBody>
      </p:sp>
      <p:sp>
        <p:nvSpPr>
          <p:cNvPr id="4" name="Slide Number Placeholder 3"/>
          <p:cNvSpPr>
            <a:spLocks noGrp="1"/>
          </p:cNvSpPr>
          <p:nvPr>
            <p:ph type="sldNum" sz="quarter" idx="10"/>
          </p:nvPr>
        </p:nvSpPr>
        <p:spPr/>
        <p:txBody>
          <a:bodyPr/>
          <a:lstStyle/>
          <a:p>
            <a:fld id="{7ED266B7-7D7B-458F-8571-23920C4F0D2D}" type="slidenum">
              <a:rPr lang="en-US" smtClean="0"/>
              <a:t>20</a:t>
            </a:fld>
            <a:endParaRPr lang="en-US"/>
          </a:p>
        </p:txBody>
      </p:sp>
    </p:spTree>
    <p:extLst>
      <p:ext uri="{BB962C8B-B14F-4D97-AF65-F5344CB8AC3E}">
        <p14:creationId xmlns:p14="http://schemas.microsoft.com/office/powerpoint/2010/main" val="751420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Disclaimer.</a:t>
            </a:r>
            <a:r>
              <a:rPr lang="en-US" baseline="0" dirty="0"/>
              <a:t> </a:t>
            </a:r>
            <a:r>
              <a:rPr lang="en-US" dirty="0"/>
              <a:t>The Northwest ADA Center is funded under a grant from the Administration for Community Living (ACL), NIDILRR grant #90DP0095. However, these contents do not necessarily represent the policy of the ACL, and you should not assume endorsement by the Federal Government.</a:t>
            </a:r>
            <a:r>
              <a:rPr lang="en-US" baseline="0" dirty="0"/>
              <a:t> Shown on this slide, a g</a:t>
            </a:r>
            <a:r>
              <a:rPr lang="en-US" dirty="0"/>
              <a:t>raphic of</a:t>
            </a:r>
            <a:r>
              <a:rPr lang="en-US" baseline="0" dirty="0"/>
              <a:t> the </a:t>
            </a:r>
            <a:r>
              <a:rPr lang="en-US" dirty="0"/>
              <a:t>NIDILRR logo National Institute on Disability, Independent Living, and Rehabilitation Research</a:t>
            </a:r>
          </a:p>
        </p:txBody>
      </p:sp>
      <p:sp>
        <p:nvSpPr>
          <p:cNvPr id="4" name="Slide Number Placeholder 3"/>
          <p:cNvSpPr>
            <a:spLocks noGrp="1"/>
          </p:cNvSpPr>
          <p:nvPr>
            <p:ph type="sldNum" sz="quarter" idx="10"/>
          </p:nvPr>
        </p:nvSpPr>
        <p:spPr/>
        <p:txBody>
          <a:bodyPr/>
          <a:lstStyle/>
          <a:p>
            <a:fld id="{7ED266B7-7D7B-458F-8571-23920C4F0D2D}" type="slidenum">
              <a:rPr lang="en-US" smtClean="0"/>
              <a:t>2</a:t>
            </a:fld>
            <a:endParaRPr lang="en-US" dirty="0"/>
          </a:p>
        </p:txBody>
      </p:sp>
    </p:spTree>
    <p:extLst>
      <p:ext uri="{BB962C8B-B14F-4D97-AF65-F5344CB8AC3E}">
        <p14:creationId xmlns:p14="http://schemas.microsoft.com/office/powerpoint/2010/main" val="3556795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Identifying the accommodation. There are a multitude of resources for employers and employees who need assistance in identifying workplace accommodations. The Job Accommodation Network (or JAN) offers a website, www.askjan.org, where a person can search for accommodations by key words, such as low vision, back pain, or ADHD. You can also call JAN for technical assistance at 800-526-7234. Another resource is your state’s vocational rehabilitation program. </a:t>
            </a:r>
            <a:r>
              <a:rPr lang="en-US" dirty="0"/>
              <a:t>On this slide, there is a photo of a Person with headset looking at a computer screen while seated in a wheelchair at a an office desk</a:t>
            </a:r>
          </a:p>
        </p:txBody>
      </p:sp>
      <p:sp>
        <p:nvSpPr>
          <p:cNvPr id="4" name="Slide Number Placeholder 3"/>
          <p:cNvSpPr>
            <a:spLocks noGrp="1"/>
          </p:cNvSpPr>
          <p:nvPr>
            <p:ph type="sldNum" sz="quarter" idx="10"/>
          </p:nvPr>
        </p:nvSpPr>
        <p:spPr/>
        <p:txBody>
          <a:bodyPr/>
          <a:lstStyle/>
          <a:p>
            <a:fld id="{7ED266B7-7D7B-458F-8571-23920C4F0D2D}" type="slidenum">
              <a:rPr lang="en-US" smtClean="0"/>
              <a:t>21</a:t>
            </a:fld>
            <a:endParaRPr lang="en-US"/>
          </a:p>
        </p:txBody>
      </p:sp>
    </p:spTree>
    <p:extLst>
      <p:ext uri="{BB962C8B-B14F-4D97-AF65-F5344CB8AC3E}">
        <p14:creationId xmlns:p14="http://schemas.microsoft.com/office/powerpoint/2010/main" val="3376085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Testing accommodations.</a:t>
            </a:r>
            <a:r>
              <a:rPr lang="en-US" sz="1200" b="0" i="0" kern="1200" baseline="0" dirty="0">
                <a:solidFill>
                  <a:schemeClr val="tx1"/>
                </a:solidFill>
                <a:effectLst/>
                <a:latin typeface="+mn-lt"/>
                <a:ea typeface="+mn-ea"/>
                <a:cs typeface="+mn-cs"/>
              </a:rPr>
              <a:t> During the interactive process, * employers can try out accommodations with their employee and stop them if they don’t work. </a:t>
            </a:r>
            <a:r>
              <a:rPr lang="en-US" sz="1200" b="0" i="0" kern="1200" dirty="0">
                <a:solidFill>
                  <a:schemeClr val="tx1"/>
                </a:solidFill>
                <a:effectLst/>
                <a:latin typeface="+mn-lt"/>
                <a:ea typeface="+mn-ea"/>
                <a:cs typeface="+mn-cs"/>
              </a:rPr>
              <a:t>One thing employers might want to do when testing accommodations is to make a written agreement with the employee that the accommodation is being tested, how long the test will be, and what will happen if the accommodation does not work. That way, no one is surprised when the accommodation is revisited down the road.</a:t>
            </a:r>
            <a:r>
              <a:rPr lang="en-US" sz="1200" b="0" i="0" kern="1200" baseline="0" dirty="0">
                <a:solidFill>
                  <a:schemeClr val="tx1"/>
                </a:solidFill>
                <a:effectLst/>
                <a:latin typeface="+mn-lt"/>
                <a:ea typeface="+mn-ea"/>
                <a:cs typeface="+mn-cs"/>
              </a:rPr>
              <a:t> Shown on this slide: Photo of young person seated at a table containing a </a:t>
            </a:r>
            <a:r>
              <a:rPr lang="en-US" sz="1200" b="0" i="0" kern="1200" baseline="0" dirty="0" err="1">
                <a:solidFill>
                  <a:schemeClr val="tx1"/>
                </a:solidFill>
                <a:effectLst/>
                <a:latin typeface="+mn-lt"/>
                <a:ea typeface="+mn-ea"/>
                <a:cs typeface="+mn-cs"/>
              </a:rPr>
              <a:t>Macbook</a:t>
            </a:r>
            <a:r>
              <a:rPr lang="en-US" sz="1200" b="0" i="0" kern="1200" baseline="0" dirty="0">
                <a:solidFill>
                  <a:schemeClr val="tx1"/>
                </a:solidFill>
                <a:effectLst/>
                <a:latin typeface="+mn-lt"/>
                <a:ea typeface="+mn-ea"/>
                <a:cs typeface="+mn-cs"/>
              </a:rPr>
              <a:t>, digital turn table, and microphone. The person is wearing headphones, is facing the laptop screen, and has both hands on the turn table controls.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D266B7-7D7B-458F-8571-23920C4F0D2D}" type="slidenum">
              <a:rPr lang="en-US" smtClean="0"/>
              <a:t>24</a:t>
            </a:fld>
            <a:endParaRPr lang="en-US"/>
          </a:p>
        </p:txBody>
      </p:sp>
    </p:spTree>
    <p:extLst>
      <p:ext uri="{BB962C8B-B14F-4D97-AF65-F5344CB8AC3E}">
        <p14:creationId xmlns:p14="http://schemas.microsoft.com/office/powerpoint/2010/main" val="904191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Reassignment.</a:t>
            </a:r>
            <a:r>
              <a:rPr lang="en-US" baseline="0" dirty="0"/>
              <a:t> So far, the examples given of reasonable accommodation have included equipment, furniture, allowing service animals into the workplace, computer software, giving time off, changing work schedules, and providing a sign language interpreter. Other options are allowing the employee to work from home and call in to meetings rather than attend in person, providing a reader/driver, and trading non-essential job functions with coworkers. In addition to these, reassignment to a new position is a reasonable accommodation but can be considered only after all other options to accommodate an employee have been exhausted OR both the employer and employee agree that it’s preferable over accommodating the current position. Here are a few important points about job reassignment. When considering the reassignment, employers are not required promote the individual. * Instead the employer must consider a lateral transfer to an open position for which the individual is qualified. A lateral transfer means that employer looks at positions that the employee is qualified for that is </a:t>
            </a:r>
            <a:r>
              <a:rPr lang="en-US" sz="1200" b="0" i="0" kern="1200" dirty="0">
                <a:solidFill>
                  <a:schemeClr val="tx1"/>
                </a:solidFill>
                <a:effectLst/>
                <a:latin typeface="+mn-lt"/>
                <a:ea typeface="+mn-ea"/>
                <a:cs typeface="+mn-cs"/>
              </a:rPr>
              <a:t>equivalent in terms of pay, status, or other relevant factors (e.g., benefits, geographical location) to</a:t>
            </a:r>
            <a:r>
              <a:rPr lang="en-US" sz="1200" b="0" i="0" kern="1200" baseline="0" dirty="0">
                <a:solidFill>
                  <a:schemeClr val="tx1"/>
                </a:solidFill>
                <a:effectLst/>
                <a:latin typeface="+mn-lt"/>
                <a:ea typeface="+mn-ea"/>
                <a:cs typeface="+mn-cs"/>
              </a:rPr>
              <a:t> the employee’s current position. </a:t>
            </a:r>
            <a:r>
              <a:rPr lang="en-US" baseline="0" dirty="0"/>
              <a:t>If there are no open positions in a reasonable time frame, then the employer must * consider the individual for a transfer to a lower position for which they are qualified. Employers don’t have to create new jobs. The employer doesn’t have to bump another employee, and again the employer does not have to promote the individual with the disability. On this slide, there is a photo of a person in medical scrubs wearing headphones while using a stethoscope on a mannequin lying in a hospital bed</a:t>
            </a:r>
          </a:p>
        </p:txBody>
      </p:sp>
      <p:sp>
        <p:nvSpPr>
          <p:cNvPr id="4" name="Slide Number Placeholder 3"/>
          <p:cNvSpPr>
            <a:spLocks noGrp="1"/>
          </p:cNvSpPr>
          <p:nvPr>
            <p:ph type="sldNum" sz="quarter" idx="10"/>
          </p:nvPr>
        </p:nvSpPr>
        <p:spPr/>
        <p:txBody>
          <a:bodyPr/>
          <a:lstStyle/>
          <a:p>
            <a:fld id="{7ED266B7-7D7B-458F-8571-23920C4F0D2D}" type="slidenum">
              <a:rPr lang="en-US" smtClean="0"/>
              <a:t>25</a:t>
            </a:fld>
            <a:endParaRPr lang="en-US" dirty="0"/>
          </a:p>
        </p:txBody>
      </p:sp>
    </p:spTree>
    <p:extLst>
      <p:ext uri="{BB962C8B-B14F-4D97-AF65-F5344CB8AC3E}">
        <p14:creationId xmlns:p14="http://schemas.microsoft.com/office/powerpoint/2010/main" val="283369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Limits on accommodation. Under Title I of the ADA, employers must provide reasonable accommodations to job applicants and employees with disabilities. However, there are 3 specific accommodations that employers are not required to provide: * personal use items, * lowering productivity standards, and * changing or eliminating essential job functions. On the next slide, we’ll apply these principles to evaluate example requests made by employees. Shown here, Profile photo of person smiling outside wearing glasses and a hearing aid. The person is pointing to the hearing aid</a:t>
            </a:r>
            <a:endParaRPr lang="en-US" dirty="0"/>
          </a:p>
        </p:txBody>
      </p:sp>
      <p:sp>
        <p:nvSpPr>
          <p:cNvPr id="4" name="Slide Number Placeholder 3"/>
          <p:cNvSpPr>
            <a:spLocks noGrp="1"/>
          </p:cNvSpPr>
          <p:nvPr>
            <p:ph type="sldNum" sz="quarter" idx="10"/>
          </p:nvPr>
        </p:nvSpPr>
        <p:spPr/>
        <p:txBody>
          <a:bodyPr/>
          <a:lstStyle/>
          <a:p>
            <a:fld id="{7ED266B7-7D7B-458F-8571-23920C4F0D2D}" type="slidenum">
              <a:rPr lang="en-US" smtClean="0"/>
              <a:t>26</a:t>
            </a:fld>
            <a:endParaRPr lang="en-US" dirty="0"/>
          </a:p>
        </p:txBody>
      </p:sp>
    </p:spTree>
    <p:extLst>
      <p:ext uri="{BB962C8B-B14F-4D97-AF65-F5344CB8AC3E}">
        <p14:creationId xmlns:p14="http://schemas.microsoft.com/office/powerpoint/2010/main" val="3784657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Which 3 are NOT</a:t>
            </a:r>
            <a:r>
              <a:rPr lang="en-US" baseline="0" dirty="0"/>
              <a:t> required. Here are 4 hypothetical requests made by 4 different employees with disabilities. Based on the limits of employer responsibilities covered in the previous slide, 3 of these requests would not have to be fulfilled by the employer. Which 3 are they? Which request would the employee be expected to grant? “</a:t>
            </a:r>
            <a:r>
              <a:rPr lang="en-US" sz="1200" dirty="0"/>
              <a:t>I need new eyeglasses.</a:t>
            </a:r>
            <a:r>
              <a:rPr lang="en-US" sz="1200" baseline="0" dirty="0"/>
              <a:t> </a:t>
            </a:r>
            <a:r>
              <a:rPr lang="en-US" sz="1200" dirty="0"/>
              <a:t>My computer screen reader program isn’t reading all of the elements of our new database program.</a:t>
            </a:r>
            <a:r>
              <a:rPr lang="en-US" sz="1200" baseline="0" dirty="0"/>
              <a:t> </a:t>
            </a:r>
            <a:r>
              <a:rPr lang="en-US" sz="1200" dirty="0"/>
              <a:t>Even though everyone here is expected to make at least 50 phone calls a day, I’m not going to be able to because I have to take more breaks due to my disability.</a:t>
            </a:r>
            <a:r>
              <a:rPr lang="en-US" sz="1200" baseline="0" dirty="0"/>
              <a:t> </a:t>
            </a:r>
            <a:r>
              <a:rPr lang="en-US" sz="1200" dirty="0"/>
              <a:t>Even though I was hired to greet people as they approach our customer service counter, I can’t do this because of my anxiety.</a:t>
            </a:r>
            <a:r>
              <a:rPr lang="en-US" sz="1200" baseline="0" dirty="0"/>
              <a:t> </a:t>
            </a:r>
            <a:r>
              <a:rPr lang="en-US" baseline="0" dirty="0"/>
              <a:t>I will put a red X for No next to the 3 requests that an employer does not have to grant, and a green checkmark for Yes, next to the request that the employer would be expected to grant. * The No’s are I need new eyeglasses (</a:t>
            </a:r>
            <a:r>
              <a:rPr lang="en-US" dirty="0"/>
              <a:t>provide personal use items such as a prosthetic limb, a wheelchair, eyeglasses, hearing aids, or similar devices)</a:t>
            </a:r>
            <a:r>
              <a:rPr lang="en-US" baseline="0" dirty="0"/>
              <a:t>. </a:t>
            </a:r>
            <a:r>
              <a:rPr lang="en-US" sz="1200" dirty="0"/>
              <a:t>Even though everyone here is expected to make at least 50 phone calls a day, I’m not going to be able to because I have to take more breaks due to my disability (example of </a:t>
            </a:r>
            <a:r>
              <a:rPr lang="en-US" dirty="0"/>
              <a:t>lowering production standards)</a:t>
            </a:r>
            <a:r>
              <a:rPr lang="en-US" sz="1200" dirty="0"/>
              <a:t>.</a:t>
            </a:r>
            <a:r>
              <a:rPr lang="en-US" sz="1200" baseline="0" dirty="0"/>
              <a:t> </a:t>
            </a:r>
            <a:r>
              <a:rPr lang="en-US" sz="1200" dirty="0"/>
              <a:t>Even though I was hired to greet people as they approach our customer service counter, I can’t do this because of my anxiety (example</a:t>
            </a:r>
            <a:r>
              <a:rPr lang="en-US" sz="1200" baseline="0" dirty="0"/>
              <a:t> of </a:t>
            </a:r>
            <a:r>
              <a:rPr lang="en-US" dirty="0"/>
              <a:t>removing/eliminating an essential job function)</a:t>
            </a:r>
            <a:r>
              <a:rPr lang="en-US" sz="1200" dirty="0"/>
              <a:t>.</a:t>
            </a:r>
            <a:r>
              <a:rPr lang="en-US" sz="1200" baseline="0" dirty="0"/>
              <a:t> </a:t>
            </a:r>
            <a:r>
              <a:rPr lang="en-US" baseline="0" dirty="0"/>
              <a:t>Now, a</a:t>
            </a:r>
            <a:r>
              <a:rPr lang="en-US" dirty="0"/>
              <a:t>n employer can</a:t>
            </a:r>
            <a:r>
              <a:rPr lang="en-US" baseline="0" dirty="0"/>
              <a:t> grant the requests. It just doesn’t have to.</a:t>
            </a:r>
            <a:endParaRPr lang="en-US" dirty="0"/>
          </a:p>
          <a:p>
            <a:endParaRPr lang="en-US" dirty="0"/>
          </a:p>
        </p:txBody>
      </p:sp>
      <p:sp>
        <p:nvSpPr>
          <p:cNvPr id="4" name="Slide Number Placeholder 3"/>
          <p:cNvSpPr>
            <a:spLocks noGrp="1"/>
          </p:cNvSpPr>
          <p:nvPr>
            <p:ph type="sldNum" sz="quarter" idx="10"/>
          </p:nvPr>
        </p:nvSpPr>
        <p:spPr/>
        <p:txBody>
          <a:bodyPr/>
          <a:lstStyle/>
          <a:p>
            <a:fld id="{7ED266B7-7D7B-458F-8571-23920C4F0D2D}" type="slidenum">
              <a:rPr lang="en-US" smtClean="0"/>
              <a:t>27</a:t>
            </a:fld>
            <a:endParaRPr lang="en-US"/>
          </a:p>
        </p:txBody>
      </p:sp>
    </p:spTree>
    <p:extLst>
      <p:ext uri="{BB962C8B-B14F-4D97-AF65-F5344CB8AC3E}">
        <p14:creationId xmlns:p14="http://schemas.microsoft.com/office/powerpoint/2010/main" val="2061332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Additional limits on accommodation. Title I of the ADA sets additional limitations on an employer’s duty to accommodate. Employers do not have to provide an accommodation if * 1. the d</a:t>
            </a:r>
            <a:r>
              <a:rPr lang="en-US" dirty="0"/>
              <a:t>isability is not obvious and medical information did not show that there was a disability. * or 2. the accommodation would result in an undue hardship,</a:t>
            </a:r>
            <a:r>
              <a:rPr lang="en-US" baseline="0" dirty="0"/>
              <a:t> fundamental alteration, or direct threat. Direct threat was defined earlier in this presentation. Let’s define the other 2 terms now – undue hardship and fundamental alteration. Undue hardship is a s</a:t>
            </a:r>
            <a:r>
              <a:rPr lang="en-US" dirty="0"/>
              <a:t>ignificant difficulty or expense</a:t>
            </a:r>
            <a:r>
              <a:rPr lang="en-US" baseline="0" dirty="0"/>
              <a:t> or change that is u</a:t>
            </a:r>
            <a:r>
              <a:rPr lang="en-US" dirty="0"/>
              <a:t>nduly extensive, substantial, or disruptive. Employers</a:t>
            </a:r>
            <a:r>
              <a:rPr lang="en-US" baseline="0" dirty="0"/>
              <a:t> must reach the conclusion that the accommodation would be an undue hardship by performing an individualized evaluation that takes into account all of the employer’s resources, organization-wide. The employer must provide undue hardship with real facts and hard numbers, and must not just to this conclusion based on assumptions, stereotypes, or generalized ideas about the disability and/or accommodation. Fundamental alternation is defined as </a:t>
            </a:r>
            <a:r>
              <a:rPr lang="en-US" sz="1200" b="0" i="0" kern="1200" dirty="0">
                <a:solidFill>
                  <a:schemeClr val="tx1"/>
                </a:solidFill>
                <a:effectLst/>
                <a:latin typeface="+mn-lt"/>
                <a:ea typeface="+mn-ea"/>
                <a:cs typeface="+mn-cs"/>
              </a:rPr>
              <a:t>a change in the essential nature of the organization’s programs or services. An example of fundamental</a:t>
            </a:r>
            <a:r>
              <a:rPr lang="en-US" sz="1200" b="0" i="0" kern="1200" baseline="0" dirty="0">
                <a:solidFill>
                  <a:schemeClr val="tx1"/>
                </a:solidFill>
                <a:effectLst/>
                <a:latin typeface="+mn-lt"/>
                <a:ea typeface="+mn-ea"/>
                <a:cs typeface="+mn-cs"/>
              </a:rPr>
              <a:t> alteration in an employment situation is this: A person </a:t>
            </a:r>
            <a:r>
              <a:rPr lang="en-US" dirty="0"/>
              <a:t>applies for a wait staff position at a nightclub. This</a:t>
            </a:r>
            <a:r>
              <a:rPr lang="en-US" baseline="0" dirty="0"/>
              <a:t> person </a:t>
            </a:r>
            <a:r>
              <a:rPr lang="en-US" dirty="0"/>
              <a:t>has a vision impairment that makes it very difficult for them</a:t>
            </a:r>
            <a:r>
              <a:rPr lang="en-US" baseline="0" dirty="0"/>
              <a:t> </a:t>
            </a:r>
            <a:r>
              <a:rPr lang="en-US" dirty="0"/>
              <a:t>to see in dim lighting. They</a:t>
            </a:r>
            <a:r>
              <a:rPr lang="en-US" baseline="0" dirty="0"/>
              <a:t> </a:t>
            </a:r>
            <a:r>
              <a:rPr lang="en-US" dirty="0"/>
              <a:t>request, as a reasonable accommodation, that the nightclub be brightly lit. The employer would probably be able to show that this accommodation poses a</a:t>
            </a:r>
            <a:r>
              <a:rPr lang="en-US" baseline="0" dirty="0"/>
              <a:t> fundamental alteration as</a:t>
            </a:r>
            <a:r>
              <a:rPr lang="en-US" dirty="0"/>
              <a:t> bright lights would damage the atmosphere of the club and make it difficult for the patrons to see the stage shows. Since</a:t>
            </a:r>
            <a:r>
              <a:rPr lang="en-US" baseline="0" dirty="0"/>
              <a:t> the employer can show that there would be fundamental alteration to provide the accommodation, the employer does not have to provide it.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Actual</a:t>
            </a:r>
            <a:r>
              <a:rPr lang="en-US" sz="1200" b="0" i="0" kern="1200" baseline="0" dirty="0">
                <a:solidFill>
                  <a:schemeClr val="tx1"/>
                </a:solidFill>
                <a:effectLst/>
                <a:latin typeface="+mn-lt"/>
                <a:ea typeface="+mn-ea"/>
                <a:cs typeface="+mn-cs"/>
              </a:rPr>
              <a:t> ADA cases will be shared in later slides to illustrate </a:t>
            </a:r>
            <a:r>
              <a:rPr lang="en-US" sz="1200" b="0" i="0" kern="1200" dirty="0">
                <a:solidFill>
                  <a:schemeClr val="tx1"/>
                </a:solidFill>
                <a:effectLst/>
                <a:latin typeface="+mn-lt"/>
                <a:ea typeface="+mn-ea"/>
                <a:cs typeface="+mn-cs"/>
              </a:rPr>
              <a:t>undue hardship</a:t>
            </a:r>
            <a:r>
              <a:rPr lang="en-US" sz="1200" b="0" i="0" kern="1200" baseline="0" dirty="0">
                <a:solidFill>
                  <a:schemeClr val="tx1"/>
                </a:solidFill>
                <a:effectLst/>
                <a:latin typeface="+mn-lt"/>
                <a:ea typeface="+mn-ea"/>
                <a:cs typeface="+mn-cs"/>
              </a:rPr>
              <a:t> and direct threat. This slide shows a photo of a person wearing glasses and using a large scoop to pour pellets or seeds into a plastic bag. There are bags of bird seed in the background</a:t>
            </a:r>
            <a:endParaRPr lang="en-US" dirty="0"/>
          </a:p>
        </p:txBody>
      </p:sp>
      <p:sp>
        <p:nvSpPr>
          <p:cNvPr id="4" name="Slide Number Placeholder 3"/>
          <p:cNvSpPr>
            <a:spLocks noGrp="1"/>
          </p:cNvSpPr>
          <p:nvPr>
            <p:ph type="sldNum" sz="quarter" idx="10"/>
          </p:nvPr>
        </p:nvSpPr>
        <p:spPr/>
        <p:txBody>
          <a:bodyPr/>
          <a:lstStyle/>
          <a:p>
            <a:fld id="{7ED266B7-7D7B-458F-8571-23920C4F0D2D}" type="slidenum">
              <a:rPr lang="en-US" smtClean="0"/>
              <a:t>28</a:t>
            </a:fld>
            <a:endParaRPr lang="en-US"/>
          </a:p>
        </p:txBody>
      </p:sp>
    </p:spTree>
    <p:extLst>
      <p:ext uri="{BB962C8B-B14F-4D97-AF65-F5344CB8AC3E}">
        <p14:creationId xmlns:p14="http://schemas.microsoft.com/office/powerpoint/2010/main" val="2483659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i="0" dirty="0">
                <a:solidFill>
                  <a:schemeClr val="tx1"/>
                </a:solidFill>
              </a:rPr>
              <a:t>“Not a disability” case. In</a:t>
            </a:r>
            <a:r>
              <a:rPr lang="en-US" i="0" baseline="0" dirty="0">
                <a:solidFill>
                  <a:schemeClr val="tx1"/>
                </a:solidFill>
              </a:rPr>
              <a:t> an actual ADA court case, * an employee at a police department </a:t>
            </a:r>
            <a:r>
              <a:rPr lang="en-US" dirty="0"/>
              <a:t>had a knee injury, and claimed that the department failed to promote him because of his medical condition.</a:t>
            </a:r>
            <a:r>
              <a:rPr lang="en-US" baseline="0" dirty="0"/>
              <a:t> * </a:t>
            </a:r>
            <a:r>
              <a:rPr lang="en-US" dirty="0"/>
              <a:t>The employer argued that the</a:t>
            </a:r>
            <a:r>
              <a:rPr lang="en-US" baseline="0" dirty="0"/>
              <a:t> employee </a:t>
            </a:r>
            <a:r>
              <a:rPr lang="en-US" dirty="0"/>
              <a:t>had not submitted adequate proof of a disability. *</a:t>
            </a:r>
            <a:r>
              <a:rPr lang="en-US" baseline="0" dirty="0"/>
              <a:t> The court concluded that t</a:t>
            </a:r>
            <a:r>
              <a:rPr lang="en-US" dirty="0"/>
              <a:t>he ADA does not require always medical evidence of the extent of an injury. In some circumstances, a lay jury can determine injury status without detailed medical evidence or expert testimony.</a:t>
            </a:r>
            <a:r>
              <a:rPr lang="en-US" baseline="0" dirty="0"/>
              <a:t> The court also stated that e</a:t>
            </a:r>
            <a:r>
              <a:rPr lang="en-US" dirty="0"/>
              <a:t>mployers should carefully review requirements as part of their analysis of whether the employee is entitled to ADA accommodations and other legal protections. </a:t>
            </a:r>
            <a:r>
              <a:rPr lang="en-US" baseline="0" dirty="0"/>
              <a:t>The court did side with the employer in this case. They said that the employee did not submit sufficient proof of substantial impairment of a major life activity. </a:t>
            </a:r>
            <a:r>
              <a:rPr lang="en-US" dirty="0"/>
              <a:t>On</a:t>
            </a:r>
            <a:r>
              <a:rPr lang="en-US" baseline="0" dirty="0"/>
              <a:t> this slide there is a photo </a:t>
            </a:r>
            <a:r>
              <a:rPr lang="en-US" baseline="0" dirty="0" err="1"/>
              <a:t>closeup</a:t>
            </a:r>
            <a:r>
              <a:rPr lang="en-US" baseline="0" dirty="0"/>
              <a:t> of a person sitting down holding onto one of their knees with both hands. The knee is supported by a fabric brace</a:t>
            </a:r>
            <a:endParaRPr lang="en-US" dirty="0"/>
          </a:p>
          <a:p>
            <a:endParaRPr lang="en-US" i="0" dirty="0">
              <a:solidFill>
                <a:schemeClr val="tx1"/>
              </a:solidFill>
            </a:endParaRPr>
          </a:p>
        </p:txBody>
      </p:sp>
      <p:sp>
        <p:nvSpPr>
          <p:cNvPr id="4" name="Slide Number Placeholder 3"/>
          <p:cNvSpPr>
            <a:spLocks noGrp="1"/>
          </p:cNvSpPr>
          <p:nvPr>
            <p:ph type="sldNum" sz="quarter" idx="10"/>
          </p:nvPr>
        </p:nvSpPr>
        <p:spPr/>
        <p:txBody>
          <a:bodyPr/>
          <a:lstStyle/>
          <a:p>
            <a:fld id="{7ED266B7-7D7B-458F-8571-23920C4F0D2D}" type="slidenum">
              <a:rPr lang="en-US" smtClean="0"/>
              <a:t>29</a:t>
            </a:fld>
            <a:endParaRPr lang="en-US"/>
          </a:p>
        </p:txBody>
      </p:sp>
    </p:spTree>
    <p:extLst>
      <p:ext uri="{BB962C8B-B14F-4D97-AF65-F5344CB8AC3E}">
        <p14:creationId xmlns:p14="http://schemas.microsoft.com/office/powerpoint/2010/main" val="413454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Undue hardship</a:t>
            </a:r>
            <a:r>
              <a:rPr lang="en-US" b="0" i="0" baseline="0" dirty="0"/>
              <a:t> case. In a real ADA court case, an employee who was diagnosed with severe depression and extreme anxiety was granted periodic leave based on treatment records by the employee’s doctor. After the employee was given a 5-month leave from work, the employer informed the employee that if he did not return to work, the employer would presume that the employee had resigned. The employer received a fax from the employee’s doctor requesting another year of leave. </a:t>
            </a:r>
            <a:r>
              <a:rPr lang="en-US" altLang="en-US" sz="1200" dirty="0">
                <a:solidFill>
                  <a:srgbClr val="000000"/>
                </a:solidFill>
                <a:ea typeface="Calibri" panose="020F0502020204030204" pitchFamily="34" charset="0"/>
              </a:rPr>
              <a:t>However, the employer determined that the doctor’s request did not support reinstating the</a:t>
            </a:r>
            <a:r>
              <a:rPr lang="en-US" altLang="en-US" sz="1200" baseline="0" dirty="0">
                <a:solidFill>
                  <a:srgbClr val="000000"/>
                </a:solidFill>
                <a:ea typeface="Calibri" panose="020F0502020204030204" pitchFamily="34" charset="0"/>
              </a:rPr>
              <a:t> employee’s </a:t>
            </a:r>
            <a:r>
              <a:rPr lang="en-US" altLang="en-US" sz="1200" dirty="0">
                <a:solidFill>
                  <a:srgbClr val="000000"/>
                </a:solidFill>
                <a:ea typeface="Calibri" panose="020F0502020204030204" pitchFamily="34" charset="0"/>
              </a:rPr>
              <a:t>leave, and told the employee to return to work. Two months later, and without any word from the</a:t>
            </a:r>
            <a:r>
              <a:rPr lang="en-US" altLang="en-US" sz="1200" baseline="0" dirty="0">
                <a:solidFill>
                  <a:srgbClr val="000000"/>
                </a:solidFill>
                <a:ea typeface="Calibri" panose="020F0502020204030204" pitchFamily="34" charset="0"/>
              </a:rPr>
              <a:t> employee,</a:t>
            </a:r>
            <a:r>
              <a:rPr lang="en-US" altLang="en-US" sz="1200" dirty="0">
                <a:solidFill>
                  <a:srgbClr val="000000"/>
                </a:solidFill>
                <a:ea typeface="Calibri" panose="020F0502020204030204" pitchFamily="34" charset="0"/>
              </a:rPr>
              <a:t> the employer terminated their employment.</a:t>
            </a:r>
          </a:p>
          <a:p>
            <a:pPr marL="0" indent="0" eaLnBrk="0" fontAlgn="base" hangingPunct="0">
              <a:lnSpc>
                <a:spcPct val="100000"/>
              </a:lnSpc>
              <a:spcBef>
                <a:spcPct val="0"/>
              </a:spcBef>
              <a:spcAft>
                <a:spcPct val="0"/>
              </a:spcAft>
              <a:buNone/>
            </a:pPr>
            <a:r>
              <a:rPr lang="en-US" altLang="en-US" dirty="0">
                <a:solidFill>
                  <a:srgbClr val="000000"/>
                </a:solidFill>
                <a:ea typeface="Calibri" panose="020F0502020204030204" pitchFamily="34" charset="0"/>
              </a:rPr>
              <a:t>* The court concluded</a:t>
            </a:r>
            <a:r>
              <a:rPr lang="en-US" altLang="en-US" baseline="0" dirty="0">
                <a:solidFill>
                  <a:srgbClr val="000000"/>
                </a:solidFill>
                <a:ea typeface="Calibri" panose="020F0502020204030204" pitchFamily="34" charset="0"/>
              </a:rPr>
              <a:t> that</a:t>
            </a:r>
          </a:p>
          <a:p>
            <a:pPr marL="0" indent="0" eaLnBrk="0" fontAlgn="base" hangingPunct="0">
              <a:lnSpc>
                <a:spcPct val="100000"/>
              </a:lnSpc>
              <a:spcBef>
                <a:spcPct val="0"/>
              </a:spcBef>
              <a:spcAft>
                <a:spcPct val="0"/>
              </a:spcAft>
              <a:buNone/>
            </a:pPr>
            <a:r>
              <a:rPr lang="en-US" altLang="en-US" dirty="0">
                <a:solidFill>
                  <a:srgbClr val="000000"/>
                </a:solidFill>
                <a:ea typeface="Calibri" panose="020F0502020204030204" pitchFamily="34" charset="0"/>
              </a:rPr>
              <a:t>To be a qualified employee under the ADA, the</a:t>
            </a:r>
            <a:r>
              <a:rPr lang="en-US" altLang="en-US" baseline="0" dirty="0">
                <a:solidFill>
                  <a:srgbClr val="000000"/>
                </a:solidFill>
                <a:ea typeface="Calibri" panose="020F0502020204030204" pitchFamily="34" charset="0"/>
              </a:rPr>
              <a:t> employee </a:t>
            </a:r>
            <a:r>
              <a:rPr lang="en-US" altLang="en-US" dirty="0">
                <a:solidFill>
                  <a:srgbClr val="000000"/>
                </a:solidFill>
                <a:ea typeface="Calibri" panose="020F0502020204030204" pitchFamily="34" charset="0"/>
              </a:rPr>
              <a:t>would have to show that the proposed accommodation (leave) would both enable them to perform the essential functions of the job and be feasible for the company. The employee failed to do this.</a:t>
            </a:r>
            <a:r>
              <a:rPr lang="en-US" altLang="en-US" baseline="0" dirty="0">
                <a:solidFill>
                  <a:srgbClr val="000000"/>
                </a:solidFill>
                <a:ea typeface="Calibri" panose="020F0502020204030204" pitchFamily="34" charset="0"/>
              </a:rPr>
              <a:t> The employer </a:t>
            </a:r>
            <a:r>
              <a:rPr lang="en-US" altLang="en-US" dirty="0">
                <a:solidFill>
                  <a:srgbClr val="000000"/>
                </a:solidFill>
                <a:ea typeface="Calibri" panose="020F0502020204030204" pitchFamily="34" charset="0"/>
              </a:rPr>
              <a:t>never submitted any supporting medical documentation beyond a form from their doctor requesting more leave that would have shown the employer why additional leave was necessary and how it would have been effective.</a:t>
            </a:r>
            <a:r>
              <a:rPr lang="en-US" altLang="en-US" baseline="0" dirty="0">
                <a:solidFill>
                  <a:srgbClr val="000000"/>
                </a:solidFill>
                <a:ea typeface="Calibri" panose="020F0502020204030204" pitchFamily="34" charset="0"/>
              </a:rPr>
              <a:t> Also, the court stated that e</a:t>
            </a:r>
            <a:r>
              <a:rPr lang="en-US" altLang="en-US" dirty="0">
                <a:solidFill>
                  <a:srgbClr val="000000"/>
                </a:solidFill>
                <a:ea typeface="Calibri" panose="020F0502020204030204" pitchFamily="34" charset="0"/>
              </a:rPr>
              <a:t>xtending the employee’s leave another year would be facially unreasonable. Somehow covering the absent employee’s job responsibilities during the employee’s extended leave would be a substantial burden on the company</a:t>
            </a:r>
            <a:endParaRPr lang="en-US" altLang="en-US" dirty="0"/>
          </a:p>
          <a:p>
            <a:endParaRPr lang="en-US" b="0" i="0" dirty="0"/>
          </a:p>
        </p:txBody>
      </p:sp>
      <p:sp>
        <p:nvSpPr>
          <p:cNvPr id="4" name="Slide Number Placeholder 3"/>
          <p:cNvSpPr>
            <a:spLocks noGrp="1"/>
          </p:cNvSpPr>
          <p:nvPr>
            <p:ph type="sldNum" sz="quarter" idx="10"/>
          </p:nvPr>
        </p:nvSpPr>
        <p:spPr/>
        <p:txBody>
          <a:bodyPr/>
          <a:lstStyle/>
          <a:p>
            <a:fld id="{7ED266B7-7D7B-458F-8571-23920C4F0D2D}" type="slidenum">
              <a:rPr lang="en-US" smtClean="0"/>
              <a:t>30</a:t>
            </a:fld>
            <a:endParaRPr lang="en-US"/>
          </a:p>
        </p:txBody>
      </p:sp>
    </p:spTree>
    <p:extLst>
      <p:ext uri="{BB962C8B-B14F-4D97-AF65-F5344CB8AC3E}">
        <p14:creationId xmlns:p14="http://schemas.microsoft.com/office/powerpoint/2010/main" val="4050247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0"/>
              </a:spcBef>
              <a:buNone/>
            </a:pPr>
            <a:r>
              <a:rPr lang="en-US" baseline="0" dirty="0"/>
              <a:t>Best practices for employer. As indicated during presentation, </a:t>
            </a:r>
            <a:r>
              <a:rPr lang="en-US" baseline="0" dirty="0">
                <a:solidFill>
                  <a:srgbClr val="000000"/>
                </a:solidFill>
              </a:rPr>
              <a:t>u</a:t>
            </a:r>
            <a:r>
              <a:rPr lang="en-US" altLang="en-US" dirty="0">
                <a:solidFill>
                  <a:srgbClr val="000000"/>
                </a:solidFill>
                <a:ea typeface="Calibri" panose="020F0502020204030204" pitchFamily="34" charset="0"/>
              </a:rPr>
              <a:t>nder the ADA, employers must provide qualified employees with reasonable accommodations, but </a:t>
            </a:r>
            <a:r>
              <a:rPr lang="en-US" altLang="en-US" baseline="0" dirty="0">
                <a:solidFill>
                  <a:srgbClr val="000000"/>
                </a:solidFill>
                <a:ea typeface="Calibri" panose="020F0502020204030204" pitchFamily="34" charset="0"/>
              </a:rPr>
              <a:t> </a:t>
            </a:r>
            <a:r>
              <a:rPr lang="en-US" altLang="en-US" dirty="0">
                <a:solidFill>
                  <a:srgbClr val="000000"/>
                </a:solidFill>
                <a:ea typeface="Calibri" panose="020F0502020204030204" pitchFamily="34" charset="0"/>
              </a:rPr>
              <a:t>not all accommodation requests are necessarily reasonable. Therefore, employers often must engage in the interactive process to determine the appropriate accommodation.</a:t>
            </a:r>
            <a:r>
              <a:rPr lang="en-US" altLang="en-US" baseline="0" dirty="0">
                <a:solidFill>
                  <a:srgbClr val="000000"/>
                </a:solidFill>
                <a:ea typeface="Calibri" panose="020F0502020204030204" pitchFamily="34" charset="0"/>
              </a:rPr>
              <a:t> * </a:t>
            </a:r>
            <a:r>
              <a:rPr lang="en-US" altLang="en-US" dirty="0">
                <a:solidFill>
                  <a:srgbClr val="000000"/>
                </a:solidFill>
                <a:ea typeface="Calibri" panose="020F0502020204030204" pitchFamily="34" charset="0"/>
              </a:rPr>
              <a:t>Be proactive</a:t>
            </a:r>
            <a:r>
              <a:rPr lang="en-US" altLang="en-US" baseline="0" dirty="0">
                <a:solidFill>
                  <a:srgbClr val="000000"/>
                </a:solidFill>
                <a:ea typeface="Calibri" panose="020F0502020204030204" pitchFamily="34" charset="0"/>
              </a:rPr>
              <a:t> and </a:t>
            </a:r>
            <a:r>
              <a:rPr lang="en-US" altLang="en-US" dirty="0">
                <a:solidFill>
                  <a:srgbClr val="000000"/>
                </a:solidFill>
                <a:ea typeface="Calibri" panose="020F0502020204030204" pitchFamily="34" charset="0"/>
              </a:rPr>
              <a:t>open: A court will look more favorably upon the employer that is willing to meet and</a:t>
            </a:r>
            <a:r>
              <a:rPr lang="en-US" altLang="en-US" baseline="0" dirty="0">
                <a:solidFill>
                  <a:srgbClr val="000000"/>
                </a:solidFill>
                <a:ea typeface="Calibri" panose="020F0502020204030204" pitchFamily="34" charset="0"/>
              </a:rPr>
              <a:t> discuss more </a:t>
            </a:r>
            <a:r>
              <a:rPr lang="en-US" altLang="en-US" dirty="0">
                <a:solidFill>
                  <a:srgbClr val="000000"/>
                </a:solidFill>
                <a:ea typeface="Calibri" panose="020F0502020204030204" pitchFamily="34" charset="0"/>
              </a:rPr>
              <a:t>so than the employer that rejects the employee’s proposals outright.</a:t>
            </a:r>
            <a:r>
              <a:rPr lang="en-US" dirty="0"/>
              <a:t> Employer</a:t>
            </a:r>
            <a:r>
              <a:rPr lang="en-US" baseline="0" dirty="0"/>
              <a:t>s are advised to document all efforts, and keep employee’s ADA/disability file locked in a separate location from their personnel file. *Meaningful measures are not required, but recommended. These include: </a:t>
            </a:r>
            <a:r>
              <a:rPr lang="en-US" sz="1200" dirty="0"/>
              <a:t>appointing an internal ADA</a:t>
            </a:r>
            <a:r>
              <a:rPr lang="en-US" sz="1200" baseline="0" dirty="0"/>
              <a:t> </a:t>
            </a:r>
            <a:r>
              <a:rPr lang="en-US" sz="1200" dirty="0"/>
              <a:t>coordinator, having</a:t>
            </a:r>
            <a:r>
              <a:rPr lang="en-US" sz="1200" baseline="0" dirty="0"/>
              <a:t> </a:t>
            </a:r>
            <a:r>
              <a:rPr lang="en-US" sz="1200" dirty="0"/>
              <a:t>written policies and procedures regarding compliance with the ADA,</a:t>
            </a:r>
            <a:r>
              <a:rPr lang="en-US" sz="1200" baseline="0" dirty="0"/>
              <a:t> </a:t>
            </a:r>
            <a:r>
              <a:rPr lang="en-US" sz="1200" dirty="0"/>
              <a:t>creating</a:t>
            </a:r>
            <a:r>
              <a:rPr lang="en-US" sz="1200" baseline="0" dirty="0"/>
              <a:t> </a:t>
            </a:r>
            <a:r>
              <a:rPr lang="en-US" sz="1200" dirty="0"/>
              <a:t>and maintaining an accommodation log,</a:t>
            </a:r>
            <a:r>
              <a:rPr lang="en-US" sz="1200" baseline="0" dirty="0"/>
              <a:t> and </a:t>
            </a:r>
            <a:r>
              <a:rPr lang="en-US" sz="1200" dirty="0"/>
              <a:t>training all employees on the ADA. This slide</a:t>
            </a:r>
            <a:r>
              <a:rPr lang="en-US" sz="1200" baseline="0" dirty="0"/>
              <a:t> features a p</a:t>
            </a:r>
            <a:r>
              <a:rPr lang="en-US" sz="1200" dirty="0"/>
              <a:t>hoto of person standing and smiling in a wood shop. The person has an arm draped on a end table in process (being held together with clamps). The person is wearing a baseball cap and has dust on their shirt</a:t>
            </a:r>
          </a:p>
          <a:p>
            <a:pPr eaLnBrk="0" fontAlgn="base" hangingPunct="0">
              <a:lnSpc>
                <a:spcPct val="100000"/>
              </a:lnSpc>
              <a:spcBef>
                <a:spcPct val="0"/>
              </a:spcBef>
              <a:spcAft>
                <a:spcPct val="0"/>
              </a:spcAft>
            </a:pPr>
            <a:endParaRPr lang="en-US" baseline="0" dirty="0"/>
          </a:p>
          <a:p>
            <a:pPr eaLnBrk="0" fontAlgn="base" hangingPunct="0">
              <a:lnSpc>
                <a:spcPct val="100000"/>
              </a:lnSpc>
              <a:spcBef>
                <a:spcPct val="0"/>
              </a:spcBef>
              <a:spcAft>
                <a:spcPct val="0"/>
              </a:spcAft>
            </a:pPr>
            <a:endParaRPr lang="en-US" altLang="en-US" dirty="0">
              <a:solidFill>
                <a:srgbClr val="000000"/>
              </a:solidFill>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7ED266B7-7D7B-458F-8571-23920C4F0D2D}" type="slidenum">
              <a:rPr lang="en-US" smtClean="0"/>
              <a:t>31</a:t>
            </a:fld>
            <a:endParaRPr lang="en-US"/>
          </a:p>
        </p:txBody>
      </p:sp>
    </p:spTree>
    <p:extLst>
      <p:ext uri="{BB962C8B-B14F-4D97-AF65-F5344CB8AC3E}">
        <p14:creationId xmlns:p14="http://schemas.microsoft.com/office/powerpoint/2010/main" val="3289218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10-10:40</a:t>
            </a:r>
          </a:p>
        </p:txBody>
      </p:sp>
      <p:sp>
        <p:nvSpPr>
          <p:cNvPr id="4" name="Slide Number Placeholder 3"/>
          <p:cNvSpPr>
            <a:spLocks noGrp="1"/>
          </p:cNvSpPr>
          <p:nvPr>
            <p:ph type="sldNum" sz="quarter" idx="10"/>
          </p:nvPr>
        </p:nvSpPr>
        <p:spPr/>
        <p:txBody>
          <a:bodyPr/>
          <a:lstStyle/>
          <a:p>
            <a:fld id="{7ED266B7-7D7B-458F-8571-23920C4F0D2D}" type="slidenum">
              <a:rPr lang="en-US" smtClean="0"/>
              <a:t>33</a:t>
            </a:fld>
            <a:endParaRPr lang="en-US" dirty="0"/>
          </a:p>
        </p:txBody>
      </p:sp>
    </p:spTree>
    <p:extLst>
      <p:ext uri="{BB962C8B-B14F-4D97-AF65-F5344CB8AC3E}">
        <p14:creationId xmlns:p14="http://schemas.microsoft.com/office/powerpoint/2010/main" val="887229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Titles</a:t>
            </a:r>
            <a:r>
              <a:rPr lang="en-US" baseline="0" dirty="0"/>
              <a:t> of the ADA. </a:t>
            </a:r>
            <a:r>
              <a:rPr lang="en-US" dirty="0"/>
              <a:t>The</a:t>
            </a:r>
            <a:r>
              <a:rPr lang="en-US" baseline="0" dirty="0"/>
              <a:t> ADA can be broken into its 5 parts or titles. * Title 1 Employment, * Title 2 Public services * Title 3 Public accommodation * Title 4 Telecommunication, and * Title 5 Miscellaneous. We will spend a majority of this presentation exploring * title 1, employment. Graphic on this slide: photo of 5 old books stacked</a:t>
            </a:r>
          </a:p>
        </p:txBody>
      </p:sp>
      <p:sp>
        <p:nvSpPr>
          <p:cNvPr id="4" name="Slide Number Placeholder 3"/>
          <p:cNvSpPr>
            <a:spLocks noGrp="1"/>
          </p:cNvSpPr>
          <p:nvPr>
            <p:ph type="sldNum" sz="quarter" idx="10"/>
          </p:nvPr>
        </p:nvSpPr>
        <p:spPr/>
        <p:txBody>
          <a:bodyPr/>
          <a:lstStyle/>
          <a:p>
            <a:fld id="{7ED266B7-7D7B-458F-8571-23920C4F0D2D}" type="slidenum">
              <a:rPr lang="en-US" smtClean="0"/>
              <a:t>3</a:t>
            </a:fld>
            <a:endParaRPr lang="en-US" dirty="0"/>
          </a:p>
        </p:txBody>
      </p:sp>
    </p:spTree>
    <p:extLst>
      <p:ext uri="{BB962C8B-B14F-4D97-AF65-F5344CB8AC3E}">
        <p14:creationId xmlns:p14="http://schemas.microsoft.com/office/powerpoint/2010/main" val="3979636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ADA can be broken into its 5 parts or titles. I’ll share information on each of the 5 titles, but first I’ll explain 2 fundamental concepts of the ADA: Who is protected, that is how is person with a disability defined, and what are service animals as defined by the ADA?</a:t>
            </a:r>
            <a:endParaRPr lang="en-US" dirty="0"/>
          </a:p>
        </p:txBody>
      </p:sp>
      <p:sp>
        <p:nvSpPr>
          <p:cNvPr id="4" name="Slide Number Placeholder 3"/>
          <p:cNvSpPr>
            <a:spLocks noGrp="1"/>
          </p:cNvSpPr>
          <p:nvPr>
            <p:ph type="sldNum" sz="quarter" idx="10"/>
          </p:nvPr>
        </p:nvSpPr>
        <p:spPr/>
        <p:txBody>
          <a:bodyPr/>
          <a:lstStyle/>
          <a:p>
            <a:fld id="{7ED266B7-7D7B-458F-8571-23920C4F0D2D}" type="slidenum">
              <a:rPr lang="en-US" smtClean="0"/>
              <a:t>35</a:t>
            </a:fld>
            <a:endParaRPr lang="en-US"/>
          </a:p>
        </p:txBody>
      </p:sp>
    </p:spTree>
    <p:extLst>
      <p:ext uri="{BB962C8B-B14F-4D97-AF65-F5344CB8AC3E}">
        <p14:creationId xmlns:p14="http://schemas.microsoft.com/office/powerpoint/2010/main" val="3264388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a:t>
            </a:r>
            <a:r>
              <a:rPr lang="en-US" baseline="0" dirty="0"/>
              <a:t> 2: Objectives of this presentation. In this 60-minute presentation, we will review the 5 titles of the ADA, but we will spend most of the presentation exploring * title I, and answering these questions: * Who must comply with Title I? Who enforces this title? What are the employees’ rights under the ADA? What are the employers’ responsibilities under the ADA? What is the complaint process for Title I? * Finally, this presentation will provide resources for additional information about Title I of the ADA. On this slide there is a photo of two dressed on graduation ceremony gowns and caps standing outside. Both hold onto a diploma cover. The person in the foreground holds a long white cane in the other hand. A sign in the background reads College of Arts</a:t>
            </a:r>
            <a:endParaRPr lang="en-US" dirty="0"/>
          </a:p>
        </p:txBody>
      </p:sp>
      <p:sp>
        <p:nvSpPr>
          <p:cNvPr id="4" name="Slide Number Placeholder 3"/>
          <p:cNvSpPr>
            <a:spLocks noGrp="1"/>
          </p:cNvSpPr>
          <p:nvPr>
            <p:ph type="sldNum" sz="quarter" idx="10"/>
          </p:nvPr>
        </p:nvSpPr>
        <p:spPr/>
        <p:txBody>
          <a:bodyPr/>
          <a:lstStyle/>
          <a:p>
            <a:fld id="{7ED266B7-7D7B-458F-8571-23920C4F0D2D}" type="slidenum">
              <a:rPr lang="en-US" smtClean="0"/>
              <a:t>36</a:t>
            </a:fld>
            <a:endParaRPr lang="en-US"/>
          </a:p>
        </p:txBody>
      </p:sp>
    </p:spTree>
    <p:extLst>
      <p:ext uri="{BB962C8B-B14F-4D97-AF65-F5344CB8AC3E}">
        <p14:creationId xmlns:p14="http://schemas.microsoft.com/office/powerpoint/2010/main" val="1008298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BOLI for Oregon-based businesses</a:t>
            </a:r>
            <a:endParaRPr lang="en-US" dirty="0"/>
          </a:p>
        </p:txBody>
      </p:sp>
      <p:sp>
        <p:nvSpPr>
          <p:cNvPr id="4" name="Slide Number Placeholder 3"/>
          <p:cNvSpPr>
            <a:spLocks noGrp="1"/>
          </p:cNvSpPr>
          <p:nvPr>
            <p:ph type="sldNum" sz="quarter" idx="10"/>
          </p:nvPr>
        </p:nvSpPr>
        <p:spPr/>
        <p:txBody>
          <a:bodyPr/>
          <a:lstStyle/>
          <a:p>
            <a:fld id="{7ED266B7-7D7B-458F-8571-23920C4F0D2D}" type="slidenum">
              <a:rPr lang="en-US" smtClean="0"/>
              <a:t>37</a:t>
            </a:fld>
            <a:endParaRPr lang="en-US"/>
          </a:p>
        </p:txBody>
      </p:sp>
    </p:spTree>
    <p:extLst>
      <p:ext uri="{BB962C8B-B14F-4D97-AF65-F5344CB8AC3E}">
        <p14:creationId xmlns:p14="http://schemas.microsoft.com/office/powerpoint/2010/main" val="1864408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Slide 6: General requirements of Title III. Places of public accommodation must * make reasonable modifications in their normal ways of doing things when necessary to accommodate people who have disabilities. Most modifications involve making minor adjustments in procedures or providing some extra assistance. Usually the customer will let the business know if they need some kind of modification. Later in this presentation, we will looks at some examples of reasonable modifications as they pertain to different industries. * Businesses must also ensure effective communication with their customers who have communication disabilities such a hearing, speech, or visual disability. Effective communication means that the business provides what are called auxiliary aids and services such as sign language interpreters, captioning, communicating with customers using paper and pen, and giving written materials in alternative format. Another requirement placed on businesses in Title 3 is the requirement to * remove barriers when it is readily achievable to do so. The term readily achievable means easily accomplishable and able to be carried out without much difficulty or expense. Although the facility may be "grandfathered" according to the local building code, the ADA does not have a provision to "grandfather" a facility. While a local building authority may not require any modifications to bring a building "up to code" until a renovation or major alteration is done, the ADA requires that a place of public accommodation remove barriers that are readily achievable even when no alterations or renovations are planned. Graphic on this slide: Photo of a corner business that has a ramp with handrail leading to the front door</a:t>
            </a:r>
          </a:p>
        </p:txBody>
      </p:sp>
      <p:sp>
        <p:nvSpPr>
          <p:cNvPr id="4" name="Slide Number Placeholder 3"/>
          <p:cNvSpPr>
            <a:spLocks noGrp="1"/>
          </p:cNvSpPr>
          <p:nvPr>
            <p:ph type="sldNum" sz="quarter" idx="10"/>
          </p:nvPr>
        </p:nvSpPr>
        <p:spPr/>
        <p:txBody>
          <a:bodyPr/>
          <a:lstStyle/>
          <a:p>
            <a:fld id="{7ED266B7-7D7B-458F-8571-23920C4F0D2D}" type="slidenum">
              <a:rPr lang="en-US" smtClean="0"/>
              <a:t>38</a:t>
            </a:fld>
            <a:endParaRPr lang="en-US" dirty="0"/>
          </a:p>
        </p:txBody>
      </p:sp>
    </p:spTree>
    <p:extLst>
      <p:ext uri="{BB962C8B-B14F-4D97-AF65-F5344CB8AC3E}">
        <p14:creationId xmlns:p14="http://schemas.microsoft.com/office/powerpoint/2010/main" val="1893086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a:t>
            </a:r>
            <a:r>
              <a:rPr lang="en-US" baseline="0" dirty="0"/>
              <a:t> 22: </a:t>
            </a:r>
            <a:r>
              <a:rPr lang="en-US" dirty="0"/>
              <a:t>Websites. At the time of this recording,</a:t>
            </a:r>
            <a:r>
              <a:rPr lang="en-US" baseline="0" dirty="0"/>
              <a:t> law suits against businesses, in which the complainant has charged the business with discrimination based on disability due to website inaccessibility, are on the rise; and  * at this time, there is no universal court precedent and the Department of Justice has not issued requirements regarding websites that conform to the ADA. * Therefore, it is generally recommended that businesses that are interested in making their websites and apps accessible, use Web Content Accessibility Guidelines or WCAG. WCAG was created by web developers, and has been cited as the standards in relevant DOJ settlements. * Some of the principles that frame the WCAG guidelines are: Text alternatives for graphics, captions for multimedia, making content easier to see and hear, allowing the keyboard to perform mouse click tasks, giving users enough time to read and use website content, and precautions so that content does not cause seizures * WCAG guidelines can found online at www.w3.org/WAI/standards-guidelines/wcag. This slide features a photo of a person wearing a split headset and seated at a work station with a computer monitor and keyboard. There is a service dog laying behind the person, and another person stands in the background with a white and red support cane.</a:t>
            </a:r>
            <a:endParaRPr lang="en-US" dirty="0"/>
          </a:p>
        </p:txBody>
      </p:sp>
      <p:sp>
        <p:nvSpPr>
          <p:cNvPr id="4" name="Slide Number Placeholder 3"/>
          <p:cNvSpPr>
            <a:spLocks noGrp="1"/>
          </p:cNvSpPr>
          <p:nvPr>
            <p:ph type="sldNum" sz="quarter" idx="10"/>
          </p:nvPr>
        </p:nvSpPr>
        <p:spPr/>
        <p:txBody>
          <a:bodyPr/>
          <a:lstStyle/>
          <a:p>
            <a:fld id="{7ED266B7-7D7B-458F-8571-23920C4F0D2D}" type="slidenum">
              <a:rPr lang="en-US" smtClean="0"/>
              <a:t>40</a:t>
            </a:fld>
            <a:endParaRPr lang="en-US" dirty="0"/>
          </a:p>
        </p:txBody>
      </p:sp>
    </p:spTree>
    <p:extLst>
      <p:ext uri="{BB962C8B-B14F-4D97-AF65-F5344CB8AC3E}">
        <p14:creationId xmlns:p14="http://schemas.microsoft.com/office/powerpoint/2010/main" val="2530650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a:t>
            </a:r>
            <a:r>
              <a:rPr lang="en-US" baseline="0" dirty="0"/>
              <a:t> 23: </a:t>
            </a:r>
            <a:r>
              <a:rPr lang="en-US" dirty="0"/>
              <a:t>Limitations</a:t>
            </a:r>
            <a:r>
              <a:rPr lang="en-US" baseline="0" dirty="0"/>
              <a:t> of reasonable modifications. To review, businesses subject to the ADA are required to provide reasonable modifications to customers with disabilities so that they can access the goods and services of the business. The ADA also mandates that the businesses ensure effective communication by providing auxiliary aids and services to people with communication disabilities. However, there are limits. Businesses do not have to provide the modification (or auxiliary aid or service) if doing so would result in any of the following: * undue hardship, * fundamental alteration, or * direct threat. Let’s define each of these concepts. An undue hardship is a significant difficulty or expense to the business that is proven by individualized assessment that takes into account all of the revenue and resources of the business and its parent business. An undue hardship is not based on assumptions, stereotypes, or generalized conclusions.</a:t>
            </a:r>
            <a:r>
              <a:rPr lang="en-US" sz="1200" baseline="0" dirty="0"/>
              <a:t> When it comes to undue financial hardship, the impact of the one-time cost of the modification (or auxiliary aid or service) must be weighed against the revenue generated by the business over a longer period of time. </a:t>
            </a:r>
            <a:r>
              <a:rPr lang="en-US" baseline="0" dirty="0"/>
              <a:t>Fundamental alternation is defined as </a:t>
            </a:r>
            <a:r>
              <a:rPr lang="en-US" sz="1200" b="0" i="0" kern="1200" dirty="0">
                <a:solidFill>
                  <a:schemeClr val="tx1"/>
                </a:solidFill>
                <a:effectLst/>
                <a:latin typeface="+mn-lt"/>
                <a:ea typeface="+mn-ea"/>
                <a:cs typeface="+mn-cs"/>
              </a:rPr>
              <a:t>a change in the essential nature of the entity's programs or services.</a:t>
            </a:r>
            <a:r>
              <a:rPr lang="en-US" sz="1200" b="0" i="0" kern="1200" baseline="0" dirty="0">
                <a:solidFill>
                  <a:schemeClr val="tx1"/>
                </a:solidFill>
                <a:effectLst/>
                <a:latin typeface="+mn-lt"/>
                <a:ea typeface="+mn-ea"/>
                <a:cs typeface="+mn-cs"/>
              </a:rPr>
              <a:t> A fundamental alteration means that the modification, aid, or service, would undermine the reason the business exists or that it is clearly outside the scope of the business’s services. </a:t>
            </a:r>
            <a:r>
              <a:rPr lang="en-US" sz="1200" b="0" i="0" kern="1200" dirty="0">
                <a:solidFill>
                  <a:schemeClr val="tx1"/>
                </a:solidFill>
                <a:effectLst/>
                <a:latin typeface="+mn-lt"/>
                <a:ea typeface="+mn-ea"/>
                <a:cs typeface="+mn-cs"/>
              </a:rPr>
              <a:t>Direct threat is defined as a</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significant risk of substantial harm to health or safety of self or others. Again,</a:t>
            </a:r>
            <a:r>
              <a:rPr lang="en-US" sz="1200" b="0" i="0" kern="1200" baseline="0" dirty="0">
                <a:solidFill>
                  <a:schemeClr val="tx1"/>
                </a:solidFill>
                <a:effectLst/>
                <a:latin typeface="+mn-lt"/>
                <a:ea typeface="+mn-ea"/>
                <a:cs typeface="+mn-cs"/>
              </a:rPr>
              <a:t> this decision must be proven on a case-by-case basis, and cannot be determined merely by speculation, stereotypes, and assumptions. * </a:t>
            </a:r>
            <a:r>
              <a:rPr lang="en-US" dirty="0"/>
              <a:t>In</a:t>
            </a:r>
            <a:r>
              <a:rPr lang="en-US" baseline="0" dirty="0"/>
              <a:t> addition, b</a:t>
            </a:r>
            <a:r>
              <a:rPr lang="en-US" dirty="0"/>
              <a:t>usiness</a:t>
            </a:r>
            <a:r>
              <a:rPr lang="en-US" baseline="0" dirty="0"/>
              <a:t> </a:t>
            </a:r>
            <a:r>
              <a:rPr lang="en-US" dirty="0"/>
              <a:t>are not required to provide personal devices (such as wheelchairs), individually prescribed devices (such as eyeglasses or hearing aids), or services of a personal nature (such as assistance in eating, toileting, or dressing), to customers with disabilities. Now businesses</a:t>
            </a:r>
            <a:r>
              <a:rPr lang="en-US" baseline="0" dirty="0"/>
              <a:t> </a:t>
            </a:r>
            <a:r>
              <a:rPr lang="en-US" dirty="0"/>
              <a:t>may choose to provide services like this as a way to attract customers. For example, some large retail stores provide electric carts for use by customers while shopping. Some fancy dress shops provide assistance for a customer trying on clothes in the dressing room.</a:t>
            </a:r>
            <a:r>
              <a:rPr lang="en-US" baseline="0" dirty="0"/>
              <a:t> On this slide, there is a p</a:t>
            </a:r>
            <a:r>
              <a:rPr lang="en-US" dirty="0"/>
              <a:t>hoto of person riding in an electric cart in a clothing store. There are support canes in the basket.</a:t>
            </a:r>
          </a:p>
        </p:txBody>
      </p:sp>
      <p:sp>
        <p:nvSpPr>
          <p:cNvPr id="4" name="Slide Number Placeholder 3"/>
          <p:cNvSpPr>
            <a:spLocks noGrp="1"/>
          </p:cNvSpPr>
          <p:nvPr>
            <p:ph type="sldNum" sz="quarter" idx="10"/>
          </p:nvPr>
        </p:nvSpPr>
        <p:spPr/>
        <p:txBody>
          <a:bodyPr/>
          <a:lstStyle/>
          <a:p>
            <a:fld id="{7ED266B7-7D7B-458F-8571-23920C4F0D2D}" type="slidenum">
              <a:rPr lang="en-US" smtClean="0"/>
              <a:t>41</a:t>
            </a:fld>
            <a:endParaRPr lang="en-US"/>
          </a:p>
        </p:txBody>
      </p:sp>
    </p:spTree>
    <p:extLst>
      <p:ext uri="{BB962C8B-B14F-4D97-AF65-F5344CB8AC3E}">
        <p14:creationId xmlns:p14="http://schemas.microsoft.com/office/powerpoint/2010/main" val="28404768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r>
              <a:rPr lang="en-US" sz="1200" b="0" i="0" kern="1200" dirty="0">
                <a:solidFill>
                  <a:schemeClr val="tx1"/>
                </a:solidFill>
                <a:effectLst/>
                <a:latin typeface="+mn-lt"/>
                <a:ea typeface="+mn-ea"/>
                <a:cs typeface="+mn-cs"/>
              </a:rPr>
              <a:t>Slide 24. Here are some examples</a:t>
            </a:r>
            <a:r>
              <a:rPr lang="en-US" sz="1200" b="0" i="0" kern="1200" baseline="0" dirty="0">
                <a:solidFill>
                  <a:schemeClr val="tx1"/>
                </a:solidFill>
                <a:effectLst/>
                <a:latin typeface="+mn-lt"/>
                <a:ea typeface="+mn-ea"/>
                <a:cs typeface="+mn-cs"/>
              </a:rPr>
              <a:t> of undue hardship, fundamental alteration, and direct threat when it comes to the limitations on a business’s responsibility to provide a modification or auxiliary aid or service. * </a:t>
            </a:r>
            <a:r>
              <a:rPr lang="en-US" sz="1200" b="0" i="0" kern="1200" dirty="0">
                <a:solidFill>
                  <a:schemeClr val="tx1"/>
                </a:solidFill>
                <a:effectLst/>
                <a:latin typeface="+mn-lt"/>
                <a:ea typeface="+mn-ea"/>
                <a:cs typeface="+mn-cs"/>
              </a:rPr>
              <a:t>A </a:t>
            </a:r>
            <a:r>
              <a:rPr lang="en-US" sz="1200" b="0" i="0" kern="1200" baseline="0" dirty="0">
                <a:solidFill>
                  <a:schemeClr val="tx1"/>
                </a:solidFill>
                <a:effectLst/>
                <a:latin typeface="+mn-lt"/>
                <a:ea typeface="+mn-ea"/>
                <a:cs typeface="+mn-cs"/>
              </a:rPr>
              <a:t>car dealer determines that it is an </a:t>
            </a:r>
            <a:r>
              <a:rPr lang="en-US" sz="1200" b="0" i="0" kern="1200" dirty="0">
                <a:solidFill>
                  <a:schemeClr val="tx1"/>
                </a:solidFill>
                <a:effectLst/>
                <a:latin typeface="+mn-lt"/>
                <a:ea typeface="+mn-ea"/>
                <a:cs typeface="+mn-cs"/>
              </a:rPr>
              <a:t>undue hardship</a:t>
            </a:r>
            <a:r>
              <a:rPr lang="en-US" sz="1200" b="0" i="0" kern="1200" baseline="0" dirty="0">
                <a:solidFill>
                  <a:schemeClr val="tx1"/>
                </a:solidFill>
                <a:effectLst/>
                <a:latin typeface="+mn-lt"/>
                <a:ea typeface="+mn-ea"/>
                <a:cs typeface="+mn-cs"/>
              </a:rPr>
              <a:t> to </a:t>
            </a:r>
            <a:r>
              <a:rPr lang="en-US" sz="1200" b="0" i="0" kern="1200" dirty="0">
                <a:solidFill>
                  <a:schemeClr val="tx1"/>
                </a:solidFill>
                <a:effectLst/>
                <a:latin typeface="+mn-lt"/>
                <a:ea typeface="+mn-ea"/>
                <a:cs typeface="+mn-cs"/>
              </a:rPr>
              <a:t>have a sign language interpreter available all the time to assist walk-in customers. However, for simple question/answer interactions,</a:t>
            </a:r>
            <a:r>
              <a:rPr lang="en-US" sz="1200" b="0" i="0" kern="1200" baseline="0" dirty="0">
                <a:solidFill>
                  <a:schemeClr val="tx1"/>
                </a:solidFill>
                <a:effectLst/>
                <a:latin typeface="+mn-lt"/>
                <a:ea typeface="+mn-ea"/>
                <a:cs typeface="+mn-cs"/>
              </a:rPr>
              <a:t> salespeople can use a notepad to communicate with walk-in customers who are deaf and the car dealership can arrange for an interpreter at a specified time </a:t>
            </a:r>
            <a:r>
              <a:rPr lang="en-US" sz="1200" b="0" i="0" kern="1200" dirty="0">
                <a:solidFill>
                  <a:schemeClr val="tx1"/>
                </a:solidFill>
                <a:effectLst/>
                <a:latin typeface="+mn-lt"/>
                <a:ea typeface="+mn-ea"/>
                <a:cs typeface="+mn-cs"/>
              </a:rPr>
              <a:t>when requested by a customer in advance.</a:t>
            </a:r>
            <a:r>
              <a:rPr lang="en-US" sz="1200" b="0" i="0" kern="1200" baseline="0" dirty="0">
                <a:solidFill>
                  <a:schemeClr val="tx1"/>
                </a:solidFill>
                <a:effectLst/>
                <a:latin typeface="+mn-lt"/>
                <a:ea typeface="+mn-ea"/>
                <a:cs typeface="+mn-cs"/>
              </a:rPr>
              <a:t> </a:t>
            </a:r>
            <a:r>
              <a:rPr lang="en-US" dirty="0"/>
              <a:t>Examples</a:t>
            </a:r>
            <a:r>
              <a:rPr lang="en-US" baseline="0" dirty="0"/>
              <a:t> of fundamental alteration are: </a:t>
            </a:r>
            <a:r>
              <a:rPr lang="en-US" dirty="0"/>
              <a:t>* A theater</a:t>
            </a:r>
            <a:r>
              <a:rPr lang="en-US" baseline="0" dirty="0"/>
              <a:t> </a:t>
            </a:r>
            <a:r>
              <a:rPr lang="en-US" dirty="0"/>
              <a:t>show that is designed to be seen in low light does not</a:t>
            </a:r>
            <a:r>
              <a:rPr lang="en-US" baseline="0" dirty="0"/>
              <a:t> have </a:t>
            </a:r>
            <a:r>
              <a:rPr lang="en-US" dirty="0"/>
              <a:t>to</a:t>
            </a:r>
            <a:r>
              <a:rPr lang="en-US" baseline="0" dirty="0"/>
              <a:t> </a:t>
            </a:r>
            <a:r>
              <a:rPr lang="en-US" dirty="0"/>
              <a:t>brighten the show for a person with low vision because</a:t>
            </a:r>
            <a:r>
              <a:rPr lang="en-US" baseline="0" dirty="0"/>
              <a:t> although a brighter environment would help the patron with low vision, it would fundamentally alter the effectiveness and enjoyment of the show</a:t>
            </a:r>
            <a:r>
              <a:rPr lang="en-US" dirty="0"/>
              <a:t>.</a:t>
            </a:r>
            <a:r>
              <a:rPr lang="en-US" baseline="0" dirty="0"/>
              <a:t> Also, i</a:t>
            </a:r>
            <a:r>
              <a:rPr lang="en-US" dirty="0"/>
              <a:t>f a bookstore places special orders for customers, it should do so for all of its customers. A bookstore that does not place special orders for customers is not required to place special orders for customers with disabilities. This would be a “fundamental alteration” in the nature of the bookstore’s services.</a:t>
            </a:r>
            <a:r>
              <a:rPr lang="en-US" baseline="0" dirty="0"/>
              <a:t> </a:t>
            </a:r>
            <a:r>
              <a:rPr lang="en-US" dirty="0"/>
              <a:t>A restaurant is not required to prepare special dishes for customers who have disabilities. This would be a “fundamental alteration” in the nature of the restaurant’s services. However, if it is easy to omit a sauce or ingredient from a dish that is listed on the menu, a customer can request that the item be omitted. This would not be considered a fundamental alteration.</a:t>
            </a:r>
            <a:r>
              <a:rPr lang="en-US" baseline="0" dirty="0"/>
              <a:t> Now, examples of direct threat. </a:t>
            </a:r>
            <a:r>
              <a:rPr lang="en-US" dirty="0"/>
              <a:t>In most settings, the presence of a service animal will not result in a direct</a:t>
            </a:r>
            <a:r>
              <a:rPr lang="en-US" baseline="0" dirty="0"/>
              <a:t> threat</a:t>
            </a:r>
            <a:r>
              <a:rPr lang="en-US" dirty="0"/>
              <a:t>. However,</a:t>
            </a:r>
            <a:r>
              <a:rPr lang="en-US" baseline="0" dirty="0"/>
              <a:t> </a:t>
            </a:r>
            <a:r>
              <a:rPr lang="en-US" dirty="0"/>
              <a:t>* at a zoo, service animals can be restricted from areas where the animals on display are the natural prey or natural predators of dogs, where the presence of a dog would be disruptive, causing the displayed animals to behave aggressively or become agitated.</a:t>
            </a:r>
            <a:r>
              <a:rPr lang="en-US" baseline="0" dirty="0"/>
              <a:t> This slide features a photo of a human figure made of lights surrounded in darkness and standing on a reflective surface.</a:t>
            </a:r>
            <a:endParaRPr lang="en-US" dirty="0"/>
          </a:p>
        </p:txBody>
      </p:sp>
      <p:sp>
        <p:nvSpPr>
          <p:cNvPr id="4" name="Slide Number Placeholder 3"/>
          <p:cNvSpPr>
            <a:spLocks noGrp="1"/>
          </p:cNvSpPr>
          <p:nvPr>
            <p:ph type="sldNum" sz="quarter" idx="10"/>
          </p:nvPr>
        </p:nvSpPr>
        <p:spPr/>
        <p:txBody>
          <a:bodyPr/>
          <a:lstStyle/>
          <a:p>
            <a:fld id="{7ED266B7-7D7B-458F-8571-23920C4F0D2D}" type="slidenum">
              <a:rPr lang="en-US" smtClean="0"/>
              <a:t>42</a:t>
            </a:fld>
            <a:endParaRPr lang="en-US" dirty="0"/>
          </a:p>
        </p:txBody>
      </p:sp>
    </p:spTree>
    <p:extLst>
      <p:ext uri="{BB962C8B-B14F-4D97-AF65-F5344CB8AC3E}">
        <p14:creationId xmlns:p14="http://schemas.microsoft.com/office/powerpoint/2010/main" val="21215769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goal is to ensure that communication with people with these disabilities is equally effective as communication with people without disabilities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Covered entities may require reasonable advance notice from people requesting aids or services, based on the length of time needed to acquire the aid or service, but may not impose excessive advance notice requirements. “Walk-in” requests for aids and services must also be honored to the extent possible.</a:t>
            </a:r>
          </a:p>
          <a:p>
            <a:endParaRPr lang="en-US" sz="1200" b="0" i="0" kern="1200" dirty="0">
              <a:solidFill>
                <a:schemeClr val="tx1"/>
              </a:solidFill>
              <a:effectLst/>
              <a:latin typeface="+mn-lt"/>
              <a:ea typeface="+mn-ea"/>
              <a:cs typeface="+mn-cs"/>
            </a:endParaRPr>
          </a:p>
          <a:p>
            <a:r>
              <a:rPr lang="en-US" dirty="0">
                <a:hlinkClick r:id="rId3"/>
              </a:rPr>
              <a:t>https://www.ada.gov/effective-comm.htm</a:t>
            </a:r>
            <a:endParaRPr lang="en-US" dirty="0"/>
          </a:p>
          <a:p>
            <a:endParaRPr lang="en-US" dirty="0"/>
          </a:p>
        </p:txBody>
      </p:sp>
      <p:sp>
        <p:nvSpPr>
          <p:cNvPr id="4" name="Slide Number Placeholder 3"/>
          <p:cNvSpPr>
            <a:spLocks noGrp="1"/>
          </p:cNvSpPr>
          <p:nvPr>
            <p:ph type="sldNum" sz="quarter" idx="10"/>
          </p:nvPr>
        </p:nvSpPr>
        <p:spPr/>
        <p:txBody>
          <a:bodyPr/>
          <a:lstStyle/>
          <a:p>
            <a:fld id="{7ED266B7-7D7B-458F-8571-23920C4F0D2D}" type="slidenum">
              <a:rPr lang="en-US" smtClean="0"/>
              <a:t>43</a:t>
            </a:fld>
            <a:endParaRPr lang="en-US"/>
          </a:p>
        </p:txBody>
      </p:sp>
    </p:spTree>
    <p:extLst>
      <p:ext uri="{BB962C8B-B14F-4D97-AF65-F5344CB8AC3E}">
        <p14:creationId xmlns:p14="http://schemas.microsoft.com/office/powerpoint/2010/main" val="29643651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 – LP,</a:t>
            </a:r>
            <a:r>
              <a:rPr lang="en-US" sz="1200" b="0" i="0" kern="1200" baseline="0" dirty="0">
                <a:solidFill>
                  <a:schemeClr val="tx1"/>
                </a:solidFill>
                <a:effectLst/>
                <a:latin typeface="+mn-lt"/>
                <a:ea typeface="+mn-ea"/>
                <a:cs typeface="+mn-cs"/>
              </a:rPr>
              <a:t> 2 – Braille, 3 – notepad/pen, 4 – Employee reads, 5 – Transcript, 6 – Email, 7 – ASL interpreter, 8 – CART, 9 – captioning</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critical and often overlooked component of ensuring success is comprehensive and ongoing staff training. Covered entities may have established good policies, but if front line staff are not aware of them or do not know how to implement them, problems can arise. Covered entities should teach staff about the ADA's requirements for communicating effectively with people who have communication disabilities. Many local disability organizations, including Centers for Independent Living, conduct ADA trainings in their communities.</a:t>
            </a:r>
          </a:p>
          <a:p>
            <a:endParaRPr lang="en-US" sz="1200" b="0" i="0" kern="1200" dirty="0">
              <a:solidFill>
                <a:schemeClr val="tx1"/>
              </a:solidFill>
              <a:effectLst/>
              <a:latin typeface="+mn-lt"/>
              <a:ea typeface="+mn-ea"/>
              <a:cs typeface="+mn-cs"/>
            </a:endParaRPr>
          </a:p>
          <a:p>
            <a:r>
              <a:rPr lang="en-US" b="1" dirty="0"/>
              <a:t>For individuals who are deaf or hard of hearing:</a:t>
            </a:r>
            <a:r>
              <a:rPr lang="en-US" dirty="0"/>
              <a:t> qualified sign-language and oral interpreters, note takers, computer-aided transcription services, written materials, telephone headset amplifiers, assistive listening systems, telephones compatible with hearing aids, open and closed captioning, videotext displays, and TTYs (teletypewriters).</a:t>
            </a:r>
            <a:br>
              <a:rPr lang="en-US" dirty="0"/>
            </a:br>
            <a:r>
              <a:rPr lang="en-US" b="1" dirty="0"/>
              <a:t>For individuals with who are blind or have low vision:</a:t>
            </a:r>
            <a:r>
              <a:rPr lang="en-US" dirty="0"/>
              <a:t> qualified readers, taped texts, Braille materials, large print materials, materials in electronic format on compact discs or in emails, and audio recordings.</a:t>
            </a:r>
            <a:br>
              <a:rPr lang="en-US" dirty="0"/>
            </a:br>
            <a:r>
              <a:rPr lang="en-US" b="1" dirty="0"/>
              <a:t>For individuals with speech impairments:</a:t>
            </a:r>
            <a:r>
              <a:rPr lang="en-US" dirty="0"/>
              <a:t> TTYs, computer stations, speech synthesizers, and communications boards.</a:t>
            </a:r>
            <a:br>
              <a:rPr lang="en-US" dirty="0"/>
            </a:br>
            <a:r>
              <a:rPr lang="en-US" dirty="0"/>
              <a:t>Persons with disabilities should have the opportunity to request an auxiliary aid, and you should give ‘primary consideration’ to the aid requested. Primary consideration means that the aid requested should be supplied unless: (1) you can show that there is an equally effective way to communicate; or (2) the aid requested would fundamentally alter the nature of the program, service, or activity</a:t>
            </a:r>
          </a:p>
          <a:p>
            <a:r>
              <a:rPr lang="en-US" sz="1200" b="0" i="0" kern="1200" dirty="0">
                <a:solidFill>
                  <a:schemeClr val="tx1"/>
                </a:solidFill>
                <a:effectLst/>
                <a:latin typeface="+mn-lt"/>
                <a:ea typeface="+mn-ea"/>
                <a:cs typeface="+mn-cs"/>
              </a:rPr>
              <a:t>.</a:t>
            </a:r>
            <a:endParaRPr lang="en-US" baseline="0" dirty="0"/>
          </a:p>
          <a:p>
            <a:r>
              <a:rPr lang="en-US" baseline="0" dirty="0"/>
              <a:t>Auxiliary aids and services </a:t>
            </a:r>
            <a:r>
              <a:rPr lang="en-US" sz="1200" b="0" i="0" kern="1200" dirty="0">
                <a:solidFill>
                  <a:schemeClr val="tx1"/>
                </a:solidFill>
                <a:effectLst/>
                <a:latin typeface="+mn-lt"/>
                <a:ea typeface="+mn-ea"/>
                <a:cs typeface="+mn-cs"/>
              </a:rPr>
              <a:t>refer to the ways to communicate with people who have communication disabilities. Examples</a:t>
            </a:r>
            <a:r>
              <a:rPr lang="en-US" sz="1200" b="0" i="0" kern="1200" baseline="0" dirty="0">
                <a:solidFill>
                  <a:schemeClr val="tx1"/>
                </a:solidFill>
                <a:effectLst/>
                <a:latin typeface="+mn-lt"/>
                <a:ea typeface="+mn-ea"/>
                <a:cs typeface="+mn-cs"/>
              </a:rPr>
              <a:t> of auxiliary aids include (but are not limited to): </a:t>
            </a:r>
            <a:r>
              <a:rPr lang="en-US" sz="1200" b="0" i="0" kern="1200" dirty="0">
                <a:solidFill>
                  <a:schemeClr val="tx1"/>
                </a:solidFill>
                <a:effectLst/>
                <a:latin typeface="+mn-lt"/>
                <a:ea typeface="+mn-ea"/>
                <a:cs typeface="+mn-cs"/>
              </a:rPr>
              <a:t>providing a qualified reader</a:t>
            </a:r>
            <a:r>
              <a:rPr lang="en-US" sz="1200" b="0" i="0" kern="1200" baseline="0" dirty="0">
                <a:solidFill>
                  <a:schemeClr val="tx1"/>
                </a:solidFill>
                <a:effectLst/>
                <a:latin typeface="+mn-lt"/>
                <a:ea typeface="+mn-ea"/>
                <a:cs typeface="+mn-cs"/>
              </a:rPr>
              <a:t>, a </a:t>
            </a:r>
            <a:r>
              <a:rPr lang="en-US" sz="1200" b="0" i="0" kern="1200" dirty="0">
                <a:solidFill>
                  <a:schemeClr val="tx1"/>
                </a:solidFill>
                <a:effectLst/>
                <a:latin typeface="+mn-lt"/>
                <a:ea typeface="+mn-ea"/>
                <a:cs typeface="+mn-cs"/>
              </a:rPr>
              <a:t>qualifie</a:t>
            </a:r>
            <a:r>
              <a:rPr lang="en-US" sz="1200" b="0" i="0" kern="1200" baseline="0" dirty="0">
                <a:solidFill>
                  <a:schemeClr val="tx1"/>
                </a:solidFill>
                <a:effectLst/>
                <a:latin typeface="+mn-lt"/>
                <a:ea typeface="+mn-ea"/>
                <a:cs typeface="+mn-cs"/>
              </a:rPr>
              <a:t>d sign language interpreter, </a:t>
            </a:r>
            <a:r>
              <a:rPr lang="en-US" sz="1200" b="0" i="0" kern="1200" dirty="0">
                <a:solidFill>
                  <a:schemeClr val="tx1"/>
                </a:solidFill>
                <a:effectLst/>
                <a:latin typeface="+mn-lt"/>
                <a:ea typeface="+mn-ea"/>
                <a:cs typeface="+mn-cs"/>
              </a:rPr>
              <a:t>information in large print, Braille, or electronic</a:t>
            </a:r>
            <a:r>
              <a:rPr lang="en-US" sz="1200" b="0" i="0" kern="1200" baseline="0" dirty="0">
                <a:solidFill>
                  <a:schemeClr val="tx1"/>
                </a:solidFill>
                <a:effectLst/>
                <a:latin typeface="+mn-lt"/>
                <a:ea typeface="+mn-ea"/>
                <a:cs typeface="+mn-cs"/>
              </a:rPr>
              <a:t> format</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 audio recording of printed information, real-time captioning,</a:t>
            </a:r>
            <a:r>
              <a:rPr lang="en-US" sz="1200" b="0" i="0" kern="1200" baseline="0" dirty="0">
                <a:solidFill>
                  <a:schemeClr val="tx1"/>
                </a:solidFill>
                <a:effectLst/>
                <a:latin typeface="+mn-lt"/>
                <a:ea typeface="+mn-ea"/>
                <a:cs typeface="+mn-cs"/>
              </a:rPr>
              <a:t> and printed script of a stock speech. </a:t>
            </a:r>
            <a:r>
              <a:rPr lang="en-US" dirty="0">
                <a:hlinkClick r:id="rId3"/>
              </a:rPr>
              <a:t>https://www.ada.gov/pcatoolkit/c.htm</a:t>
            </a:r>
            <a:endParaRPr lang="en-US" dirty="0"/>
          </a:p>
        </p:txBody>
      </p:sp>
      <p:sp>
        <p:nvSpPr>
          <p:cNvPr id="4" name="Slide Number Placeholder 3"/>
          <p:cNvSpPr>
            <a:spLocks noGrp="1"/>
          </p:cNvSpPr>
          <p:nvPr>
            <p:ph type="sldNum" sz="quarter" idx="10"/>
          </p:nvPr>
        </p:nvSpPr>
        <p:spPr/>
        <p:txBody>
          <a:bodyPr/>
          <a:lstStyle/>
          <a:p>
            <a:fld id="{7ED266B7-7D7B-458F-8571-23920C4F0D2D}" type="slidenum">
              <a:rPr lang="en-US" smtClean="0"/>
              <a:t>44</a:t>
            </a:fld>
            <a:endParaRPr lang="en-US"/>
          </a:p>
        </p:txBody>
      </p:sp>
    </p:spTree>
    <p:extLst>
      <p:ext uri="{BB962C8B-B14F-4D97-AF65-F5344CB8AC3E}">
        <p14:creationId xmlns:p14="http://schemas.microsoft.com/office/powerpoint/2010/main" val="14110136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requirement placed on businesses in Title 3 is the requirement to * remove barriers when it is readily achievable to do so. The term readily achievable means... Although the facility may be "grandfathered" according to the local building code, the ADA does not have a provision to "grandfather" a facility. </a:t>
            </a:r>
          </a:p>
          <a:p>
            <a:endParaRPr lang="en-US" dirty="0"/>
          </a:p>
        </p:txBody>
      </p:sp>
      <p:sp>
        <p:nvSpPr>
          <p:cNvPr id="4" name="Slide Number Placeholder 3"/>
          <p:cNvSpPr>
            <a:spLocks noGrp="1"/>
          </p:cNvSpPr>
          <p:nvPr>
            <p:ph type="sldNum" sz="quarter" idx="10"/>
          </p:nvPr>
        </p:nvSpPr>
        <p:spPr/>
        <p:txBody>
          <a:bodyPr/>
          <a:lstStyle/>
          <a:p>
            <a:fld id="{7ED266B7-7D7B-458F-8571-23920C4F0D2D}" type="slidenum">
              <a:rPr lang="en-US" smtClean="0"/>
              <a:t>45</a:t>
            </a:fld>
            <a:endParaRPr lang="en-US" dirty="0"/>
          </a:p>
        </p:txBody>
      </p:sp>
    </p:spTree>
    <p:extLst>
      <p:ext uri="{BB962C8B-B14F-4D97-AF65-F5344CB8AC3E}">
        <p14:creationId xmlns:p14="http://schemas.microsoft.com/office/powerpoint/2010/main" val="1508100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a:t>
            </a:r>
            <a:r>
              <a:rPr lang="en-US" baseline="0" dirty="0"/>
              <a:t> 2: Objectives of this presentation. In this 60-minute presentation, we will review the 5 titles of the ADA, but we will spend most of the presentation exploring * title I, and answering these questions: * Who must comply with Title I? Who enforces this title? What are the employees’ rights under the ADA? What are the employers’ responsibilities under the ADA? What is the complaint process for Title I? * Finally, this presentation will provide resources for additional information about Title I of the ADA. On this slide there is a photo of two dressed on graduation ceremony gowns and caps standing outside. Both hold onto a diploma cover. The person in the foreground holds a long white cane in the other hand. A sign in the background reads College of Arts</a:t>
            </a:r>
            <a:endParaRPr lang="en-US" dirty="0"/>
          </a:p>
        </p:txBody>
      </p:sp>
      <p:sp>
        <p:nvSpPr>
          <p:cNvPr id="4" name="Slide Number Placeholder 3"/>
          <p:cNvSpPr>
            <a:spLocks noGrp="1"/>
          </p:cNvSpPr>
          <p:nvPr>
            <p:ph type="sldNum" sz="quarter" idx="10"/>
          </p:nvPr>
        </p:nvSpPr>
        <p:spPr/>
        <p:txBody>
          <a:bodyPr/>
          <a:lstStyle/>
          <a:p>
            <a:fld id="{7ED266B7-7D7B-458F-8571-23920C4F0D2D}" type="slidenum">
              <a:rPr lang="en-US" smtClean="0"/>
              <a:t>4</a:t>
            </a:fld>
            <a:endParaRPr lang="en-US"/>
          </a:p>
        </p:txBody>
      </p:sp>
    </p:spTree>
    <p:extLst>
      <p:ext uri="{BB962C8B-B14F-4D97-AF65-F5344CB8AC3E}">
        <p14:creationId xmlns:p14="http://schemas.microsoft.com/office/powerpoint/2010/main" val="14261853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0"/>
              </a:spcBef>
            </a:pPr>
            <a:r>
              <a:rPr lang="en-US" dirty="0"/>
              <a:t>Slide 7: Examples</a:t>
            </a:r>
            <a:r>
              <a:rPr lang="en-US" baseline="0" dirty="0"/>
              <a:t> of readily achievable. The DOJ has provided </a:t>
            </a:r>
            <a:r>
              <a:rPr lang="en-US" dirty="0"/>
              <a:t>a list of examples of modifications that may be readily achievable.</a:t>
            </a:r>
            <a:r>
              <a:rPr lang="en-US" baseline="0" dirty="0"/>
              <a:t> While this is not an exhaustive list, it does help to illustrate what is meant by the term readily achievable. I’ve included most of the DOJ’s examples on this slide, and will read them because it will help to reinforce that 1. there are many ways a business can start removing physical barriers, and 2. quite a few of these tasks could be completed at a low cost to the business. * </a:t>
            </a:r>
            <a:r>
              <a:rPr lang="en-US" sz="1200" dirty="0"/>
              <a:t>Installing ramps</a:t>
            </a:r>
            <a:r>
              <a:rPr lang="en-US" sz="1200" baseline="0" dirty="0"/>
              <a:t> * </a:t>
            </a:r>
            <a:r>
              <a:rPr lang="en-US" sz="1200" dirty="0"/>
              <a:t>Making curb cuts in sidewalks and entrances</a:t>
            </a:r>
            <a:r>
              <a:rPr lang="en-US" sz="1200" baseline="0" dirty="0"/>
              <a:t> * </a:t>
            </a:r>
            <a:r>
              <a:rPr lang="en-US" sz="1200" dirty="0"/>
              <a:t>Rearranging vending machines, display racks, and other furniture</a:t>
            </a:r>
            <a:r>
              <a:rPr lang="en-US" sz="1200" baseline="0" dirty="0"/>
              <a:t> * </a:t>
            </a:r>
            <a:r>
              <a:rPr lang="en-US" sz="1200" dirty="0"/>
              <a:t>Adding raised markings on elevator control buttons</a:t>
            </a:r>
            <a:r>
              <a:rPr lang="en-US" sz="1200" baseline="0" dirty="0"/>
              <a:t> * </a:t>
            </a:r>
            <a:r>
              <a:rPr lang="en-US" sz="1200" dirty="0"/>
              <a:t>Installing flashing alarm lights</a:t>
            </a:r>
            <a:r>
              <a:rPr lang="en-US" sz="1200" baseline="0" dirty="0"/>
              <a:t> * </a:t>
            </a:r>
            <a:r>
              <a:rPr lang="en-US" sz="1200" dirty="0"/>
              <a:t>Widening doors</a:t>
            </a:r>
            <a:r>
              <a:rPr lang="en-US" sz="1200" baseline="0" dirty="0"/>
              <a:t> * </a:t>
            </a:r>
            <a:r>
              <a:rPr lang="en-US" sz="1200" dirty="0"/>
              <a:t>Installing offset hinges to widen doorways</a:t>
            </a:r>
            <a:r>
              <a:rPr lang="en-US" sz="1200" baseline="0" dirty="0"/>
              <a:t> * </a:t>
            </a:r>
            <a:r>
              <a:rPr lang="en-US" sz="1200" dirty="0"/>
              <a:t>Eliminating a turnstile or providing an alternative accessible path</a:t>
            </a:r>
            <a:r>
              <a:rPr lang="en-US" sz="1200" baseline="0" dirty="0"/>
              <a:t> * </a:t>
            </a:r>
            <a:r>
              <a:rPr lang="en-US" sz="1200" dirty="0"/>
              <a:t>Installing accessible door hardware *</a:t>
            </a:r>
            <a:r>
              <a:rPr lang="en-US" sz="1200" baseline="0" dirty="0"/>
              <a:t> </a:t>
            </a:r>
            <a:r>
              <a:rPr lang="en-US" sz="1200" dirty="0"/>
              <a:t>Installing grab bars in toilet stalls</a:t>
            </a:r>
            <a:r>
              <a:rPr lang="en-US" sz="1200" baseline="0" dirty="0"/>
              <a:t> * </a:t>
            </a:r>
            <a:r>
              <a:rPr lang="en-US" dirty="0"/>
              <a:t>Rearranging toilet partitions to increase maneuvering space</a:t>
            </a:r>
            <a:r>
              <a:rPr lang="en-US" baseline="0" dirty="0"/>
              <a:t> * </a:t>
            </a:r>
            <a:r>
              <a:rPr lang="en-US" dirty="0"/>
              <a:t>Insulating lavatory pipes under sinks to prevent burns</a:t>
            </a:r>
            <a:r>
              <a:rPr lang="en-US" baseline="0" dirty="0"/>
              <a:t> * </a:t>
            </a:r>
            <a:r>
              <a:rPr lang="en-US" dirty="0"/>
              <a:t>Installing a raised toilet seat</a:t>
            </a:r>
            <a:r>
              <a:rPr lang="en-US" baseline="0" dirty="0"/>
              <a:t> * </a:t>
            </a:r>
            <a:r>
              <a:rPr lang="en-US" dirty="0"/>
              <a:t>Installing a full-length bathroom mirror</a:t>
            </a:r>
            <a:r>
              <a:rPr lang="en-US" baseline="0" dirty="0"/>
              <a:t> * </a:t>
            </a:r>
            <a:r>
              <a:rPr lang="en-US" dirty="0"/>
              <a:t>Repositioning the paper towel dispenser in a bathroom</a:t>
            </a:r>
            <a:r>
              <a:rPr lang="en-US" baseline="0" dirty="0"/>
              <a:t> * </a:t>
            </a:r>
            <a:r>
              <a:rPr lang="en-US" dirty="0"/>
              <a:t>Creating designated accessible parking spaces</a:t>
            </a:r>
            <a:r>
              <a:rPr lang="en-US" baseline="0" dirty="0"/>
              <a:t> * </a:t>
            </a:r>
            <a:r>
              <a:rPr lang="en-US" dirty="0"/>
              <a:t>Installing an accessible paper cup dispenser at an existing inaccessible water fountain</a:t>
            </a:r>
            <a:r>
              <a:rPr lang="en-US" baseline="0" dirty="0"/>
              <a:t> * </a:t>
            </a:r>
            <a:r>
              <a:rPr lang="en-US" dirty="0"/>
              <a:t>Removing high pile, low density carpeting. </a:t>
            </a:r>
          </a:p>
        </p:txBody>
      </p:sp>
      <p:sp>
        <p:nvSpPr>
          <p:cNvPr id="4" name="Slide Number Placeholder 3"/>
          <p:cNvSpPr>
            <a:spLocks noGrp="1"/>
          </p:cNvSpPr>
          <p:nvPr>
            <p:ph type="sldNum" sz="quarter" idx="10"/>
          </p:nvPr>
        </p:nvSpPr>
        <p:spPr/>
        <p:txBody>
          <a:bodyPr/>
          <a:lstStyle/>
          <a:p>
            <a:fld id="{7ED266B7-7D7B-458F-8571-23920C4F0D2D}" type="slidenum">
              <a:rPr lang="en-US" smtClean="0"/>
              <a:t>46</a:t>
            </a:fld>
            <a:endParaRPr lang="en-US" dirty="0"/>
          </a:p>
        </p:txBody>
      </p:sp>
    </p:spTree>
    <p:extLst>
      <p:ext uri="{BB962C8B-B14F-4D97-AF65-F5344CB8AC3E}">
        <p14:creationId xmlns:p14="http://schemas.microsoft.com/office/powerpoint/2010/main" val="979209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a:t>
            </a:r>
            <a:r>
              <a:rPr lang="en-US" baseline="0" dirty="0"/>
              <a:t> 8: </a:t>
            </a:r>
            <a:r>
              <a:rPr lang="en-US" dirty="0"/>
              <a:t>Order of priority for </a:t>
            </a:r>
            <a:r>
              <a:rPr lang="en-US" baseline="0" dirty="0"/>
              <a:t>barrier removal. </a:t>
            </a:r>
            <a:r>
              <a:rPr lang="en-US" dirty="0"/>
              <a:t>When</a:t>
            </a:r>
            <a:r>
              <a:rPr lang="en-US" baseline="0" dirty="0"/>
              <a:t> identifying barriers to remove that are readily achievable, it is recommended that a business </a:t>
            </a:r>
            <a:r>
              <a:rPr lang="en-US" sz="1200" b="0" i="0" kern="1200" dirty="0">
                <a:solidFill>
                  <a:schemeClr val="tx1"/>
                </a:solidFill>
                <a:effectLst/>
                <a:latin typeface="+mn-lt"/>
                <a:ea typeface="+mn-ea"/>
                <a:cs typeface="+mn-cs"/>
              </a:rPr>
              <a:t>follow</a:t>
            </a:r>
            <a:r>
              <a:rPr lang="en-US" sz="1200" b="0" i="0" kern="1200" baseline="0" dirty="0">
                <a:solidFill>
                  <a:schemeClr val="tx1"/>
                </a:solidFill>
                <a:effectLst/>
                <a:latin typeface="+mn-lt"/>
                <a:ea typeface="+mn-ea"/>
                <a:cs typeface="+mn-cs"/>
              </a:rPr>
              <a:t> an</a:t>
            </a:r>
            <a:r>
              <a:rPr lang="en-US" sz="1200" b="0" i="0" kern="1200" dirty="0">
                <a:solidFill>
                  <a:schemeClr val="tx1"/>
                </a:solidFill>
                <a:effectLst/>
                <a:latin typeface="+mn-lt"/>
                <a:ea typeface="+mn-ea"/>
                <a:cs typeface="+mn-cs"/>
              </a:rPr>
              <a:t> order of priority.</a:t>
            </a:r>
            <a:r>
              <a:rPr lang="en-US" sz="1200" b="0" i="0" kern="1200" baseline="0" dirty="0">
                <a:solidFill>
                  <a:schemeClr val="tx1"/>
                </a:solidFill>
                <a:effectLst/>
                <a:latin typeface="+mn-lt"/>
                <a:ea typeface="+mn-ea"/>
                <a:cs typeface="+mn-cs"/>
              </a:rPr>
              <a:t> * Priority 1: Accessible e</a:t>
            </a:r>
            <a:r>
              <a:rPr lang="en-US" dirty="0">
                <a:effectLst/>
              </a:rPr>
              <a:t>xterior</a:t>
            </a:r>
            <a:r>
              <a:rPr lang="en-US" baseline="0" dirty="0">
                <a:effectLst/>
              </a:rPr>
              <a:t> route. Businesses are advised to take measures to provide access to their business from </a:t>
            </a:r>
            <a:r>
              <a:rPr lang="en-US" dirty="0">
                <a:effectLst/>
              </a:rPr>
              <a:t>public sidewalks, parking, or public transportation. These measures may</a:t>
            </a:r>
            <a:r>
              <a:rPr lang="en-US" baseline="0" dirty="0">
                <a:effectLst/>
              </a:rPr>
              <a:t> </a:t>
            </a:r>
            <a:r>
              <a:rPr lang="en-US" dirty="0">
                <a:effectLst/>
              </a:rPr>
              <a:t>include</a:t>
            </a:r>
            <a:r>
              <a:rPr lang="en-US" baseline="0" dirty="0">
                <a:effectLst/>
              </a:rPr>
              <a:t> </a:t>
            </a:r>
            <a:r>
              <a:rPr lang="en-US" dirty="0">
                <a:effectLst/>
              </a:rPr>
              <a:t>installing an entrance ramp, widening entrances, and providing accessible parking spaces.</a:t>
            </a:r>
            <a:r>
              <a:rPr lang="en-US" baseline="0" dirty="0">
                <a:effectLst/>
              </a:rPr>
              <a:t> * Priority 2: Accessible interior route: T</a:t>
            </a:r>
            <a:r>
              <a:rPr lang="en-US" dirty="0">
                <a:effectLst/>
              </a:rPr>
              <a:t>he</a:t>
            </a:r>
            <a:r>
              <a:rPr lang="en-US" baseline="0" dirty="0">
                <a:effectLst/>
              </a:rPr>
              <a:t> business </a:t>
            </a:r>
            <a:r>
              <a:rPr lang="en-US" dirty="0">
                <a:effectLst/>
              </a:rPr>
              <a:t>should take measures to provide access to those areas where goods and services are made available to the public. These measures include, for example, adjusting the layout of display racks, rearranging tables, providing signage in braille and raised characters, widening doors, providing visual alarms, and installing ramps.</a:t>
            </a:r>
            <a:r>
              <a:rPr lang="en-US" baseline="0" dirty="0">
                <a:effectLst/>
              </a:rPr>
              <a:t> * Priority 3</a:t>
            </a:r>
            <a:r>
              <a:rPr lang="en-US" dirty="0">
                <a:effectLst/>
              </a:rPr>
              <a:t>:</a:t>
            </a:r>
            <a:r>
              <a:rPr lang="en-US" baseline="0" dirty="0">
                <a:effectLst/>
              </a:rPr>
              <a:t> Accessible restrooms.</a:t>
            </a:r>
            <a:r>
              <a:rPr lang="en-US" dirty="0">
                <a:effectLst/>
              </a:rPr>
              <a:t> A</a:t>
            </a:r>
            <a:r>
              <a:rPr lang="en-US" baseline="0" dirty="0">
                <a:effectLst/>
              </a:rPr>
              <a:t> business </a:t>
            </a:r>
            <a:r>
              <a:rPr lang="en-US" dirty="0">
                <a:effectLst/>
              </a:rPr>
              <a:t>should take measures to provide access to restroom facilities. These measures </a:t>
            </a:r>
            <a:r>
              <a:rPr lang="en-US" baseline="0" dirty="0">
                <a:effectLst/>
              </a:rPr>
              <a:t>could include </a:t>
            </a:r>
            <a:r>
              <a:rPr lang="en-US" dirty="0">
                <a:effectLst/>
              </a:rPr>
              <a:t>removal of obstructing furniture or vending machines, widening of doors, installation of ramps, providing accessible signage, widening of toilet stalls, and installation of grab bars.</a:t>
            </a:r>
            <a:r>
              <a:rPr lang="en-US" baseline="0" dirty="0">
                <a:effectLst/>
              </a:rPr>
              <a:t> After a business has considered and removed all barriers that are readily achievable under priorities 1 through 3, it should take </a:t>
            </a:r>
            <a:r>
              <a:rPr lang="en-US" dirty="0">
                <a:effectLst/>
              </a:rPr>
              <a:t>any</a:t>
            </a:r>
            <a:r>
              <a:rPr lang="en-US" baseline="0" dirty="0">
                <a:effectLst/>
              </a:rPr>
              <a:t> </a:t>
            </a:r>
            <a:r>
              <a:rPr lang="en-US" dirty="0">
                <a:effectLst/>
              </a:rPr>
              <a:t>other measures necessary to provide access to the goods, services, facilities, privileges, advantages, or accommodations.</a:t>
            </a:r>
            <a:r>
              <a:rPr lang="en-US" baseline="0" dirty="0">
                <a:effectLst/>
              </a:rPr>
              <a:t> </a:t>
            </a:r>
            <a:r>
              <a:rPr lang="en-US" baseline="0" dirty="0" err="1">
                <a:effectLst/>
              </a:rPr>
              <a:t>Businesess</a:t>
            </a:r>
            <a:r>
              <a:rPr lang="en-US" baseline="0" dirty="0">
                <a:effectLst/>
              </a:rPr>
              <a:t> should keep in mind that </a:t>
            </a:r>
            <a:r>
              <a:rPr lang="en-US" sz="1200" kern="1200" baseline="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arrier removal that is difficult now may be readily achievable in the future as finances change. </a:t>
            </a:r>
            <a:r>
              <a:rPr lang="en-US" baseline="0" dirty="0">
                <a:effectLst/>
              </a:rPr>
              <a:t>On this slide, there are drawings and computer renderings of the outside of a mall with a parking lot, the interior of a two-story building with a vaulted ceiling, large stairwell and study area, a commercial restroom with 2 sinks and 3 stalls.</a:t>
            </a:r>
            <a:endParaRPr lang="en-US" dirty="0">
              <a:effectLst/>
            </a:endParaRPr>
          </a:p>
        </p:txBody>
      </p:sp>
      <p:sp>
        <p:nvSpPr>
          <p:cNvPr id="4" name="Slide Number Placeholder 3"/>
          <p:cNvSpPr>
            <a:spLocks noGrp="1"/>
          </p:cNvSpPr>
          <p:nvPr>
            <p:ph type="sldNum" sz="quarter" idx="10"/>
          </p:nvPr>
        </p:nvSpPr>
        <p:spPr/>
        <p:txBody>
          <a:bodyPr/>
          <a:lstStyle/>
          <a:p>
            <a:fld id="{7ED266B7-7D7B-458F-8571-23920C4F0D2D}" type="slidenum">
              <a:rPr lang="en-US" smtClean="0"/>
              <a:t>47</a:t>
            </a:fld>
            <a:endParaRPr lang="en-US" dirty="0"/>
          </a:p>
        </p:txBody>
      </p:sp>
    </p:spTree>
    <p:extLst>
      <p:ext uri="{BB962C8B-B14F-4D97-AF65-F5344CB8AC3E}">
        <p14:creationId xmlns:p14="http://schemas.microsoft.com/office/powerpoint/2010/main" val="4183450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25: Tax</a:t>
            </a:r>
            <a:r>
              <a:rPr lang="en-US" baseline="0" dirty="0"/>
              <a:t> incentives. The IRS offers two incentives to businesses to help jump start their efforts to comply with the ADA. All businesses are eligible for The Architectural / Transportation Tax Deduction, code Section 190: Barrier Removal. IRS Publication 535, Chapter 7. Its purpose is the removal of physical, structural, and transportation barriers. For example, widening doors, building ramps, and modifying vehicles. At the time of this recording, the maximum amount of this deduction is $15,000. For small businesses, there is the Small Business Tax Credit, code section 44, Disabled Access Credit IRS Form 8826. This credit is for most expenses related to ADA compliance, including barrier removal, providing auxiliary aids and services, and accommodating employees. Examples of these expenses include providing sign language interpreters, creating braille documents, and building ramps. At the time of this recording, the credit amount is 50% of expenses between $250 and $10,250 for a maximum of $5,000.</a:t>
            </a:r>
            <a:endParaRPr lang="en-US" dirty="0"/>
          </a:p>
        </p:txBody>
      </p:sp>
      <p:sp>
        <p:nvSpPr>
          <p:cNvPr id="4" name="Slide Number Placeholder 3"/>
          <p:cNvSpPr>
            <a:spLocks noGrp="1"/>
          </p:cNvSpPr>
          <p:nvPr>
            <p:ph type="sldNum" sz="quarter" idx="10"/>
          </p:nvPr>
        </p:nvSpPr>
        <p:spPr/>
        <p:txBody>
          <a:bodyPr/>
          <a:lstStyle/>
          <a:p>
            <a:fld id="{7ED266B7-7D7B-458F-8571-23920C4F0D2D}" type="slidenum">
              <a:rPr lang="en-US" smtClean="0"/>
              <a:t>48</a:t>
            </a:fld>
            <a:endParaRPr lang="en-US" dirty="0"/>
          </a:p>
        </p:txBody>
      </p:sp>
    </p:spTree>
    <p:extLst>
      <p:ext uri="{BB962C8B-B14F-4D97-AF65-F5344CB8AC3E}">
        <p14:creationId xmlns:p14="http://schemas.microsoft.com/office/powerpoint/2010/main" val="35366644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1990</a:t>
            </a:r>
            <a:r>
              <a:rPr lang="en-US" baseline="0" dirty="0"/>
              <a:t> “The Handshake” Easter Seals Society</a:t>
            </a:r>
            <a:endParaRPr lang="en-US" dirty="0"/>
          </a:p>
        </p:txBody>
      </p:sp>
      <p:sp>
        <p:nvSpPr>
          <p:cNvPr id="4" name="Slide Number Placeholder 3"/>
          <p:cNvSpPr>
            <a:spLocks noGrp="1"/>
          </p:cNvSpPr>
          <p:nvPr>
            <p:ph type="sldNum" sz="quarter" idx="10"/>
          </p:nvPr>
        </p:nvSpPr>
        <p:spPr/>
        <p:txBody>
          <a:bodyPr/>
          <a:lstStyle/>
          <a:p>
            <a:fld id="{985E708B-76BF-4475-AA81-4E717F2EF6B1}" type="slidenum">
              <a:rPr lang="en-US" smtClean="0"/>
              <a:t>50</a:t>
            </a:fld>
            <a:endParaRPr lang="en-US"/>
          </a:p>
        </p:txBody>
      </p:sp>
    </p:spTree>
    <p:extLst>
      <p:ext uri="{BB962C8B-B14F-4D97-AF65-F5344CB8AC3E}">
        <p14:creationId xmlns:p14="http://schemas.microsoft.com/office/powerpoint/2010/main" val="24909973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avoid</a:t>
            </a:r>
            <a:r>
              <a:rPr lang="en-US" baseline="0" dirty="0"/>
              <a:t> the words afflicted, suffers, victim, challenged, abnormal, normal</a:t>
            </a:r>
            <a:endParaRPr lang="en-US" dirty="0"/>
          </a:p>
        </p:txBody>
      </p:sp>
      <p:sp>
        <p:nvSpPr>
          <p:cNvPr id="4" name="Slide Number Placeholder 3"/>
          <p:cNvSpPr>
            <a:spLocks noGrp="1"/>
          </p:cNvSpPr>
          <p:nvPr>
            <p:ph type="sldNum" sz="quarter" idx="10"/>
          </p:nvPr>
        </p:nvSpPr>
        <p:spPr/>
        <p:txBody>
          <a:bodyPr/>
          <a:lstStyle/>
          <a:p>
            <a:fld id="{0F620C3F-0189-4546-9E0A-D636253F326F}" type="slidenum">
              <a:rPr lang="en-US" smtClean="0"/>
              <a:t>54</a:t>
            </a:fld>
            <a:endParaRPr lang="en-US"/>
          </a:p>
        </p:txBody>
      </p:sp>
    </p:spTree>
    <p:extLst>
      <p:ext uri="{BB962C8B-B14F-4D97-AF65-F5344CB8AC3E}">
        <p14:creationId xmlns:p14="http://schemas.microsoft.com/office/powerpoint/2010/main" val="15094229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avoid</a:t>
            </a:r>
            <a:r>
              <a:rPr lang="en-US" baseline="0" dirty="0"/>
              <a:t> the words afflicted, suffers, victim, challenged, abnormal, normal</a:t>
            </a:r>
            <a:endParaRPr lang="en-US" dirty="0"/>
          </a:p>
        </p:txBody>
      </p:sp>
      <p:sp>
        <p:nvSpPr>
          <p:cNvPr id="4" name="Slide Number Placeholder 3"/>
          <p:cNvSpPr>
            <a:spLocks noGrp="1"/>
          </p:cNvSpPr>
          <p:nvPr>
            <p:ph type="sldNum" sz="quarter" idx="10"/>
          </p:nvPr>
        </p:nvSpPr>
        <p:spPr/>
        <p:txBody>
          <a:bodyPr/>
          <a:lstStyle/>
          <a:p>
            <a:fld id="{0F620C3F-0189-4546-9E0A-D636253F326F}" type="slidenum">
              <a:rPr lang="en-US" smtClean="0"/>
              <a:t>55</a:t>
            </a:fld>
            <a:endParaRPr lang="en-US"/>
          </a:p>
        </p:txBody>
      </p:sp>
    </p:spTree>
    <p:extLst>
      <p:ext uri="{BB962C8B-B14F-4D97-AF65-F5344CB8AC3E}">
        <p14:creationId xmlns:p14="http://schemas.microsoft.com/office/powerpoint/2010/main" val="30512337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avoid</a:t>
            </a:r>
            <a:r>
              <a:rPr lang="en-US" baseline="0" dirty="0"/>
              <a:t> the words afflicted, suffers, victim, challenged, abnormal, normal</a:t>
            </a:r>
            <a:endParaRPr lang="en-US" dirty="0"/>
          </a:p>
        </p:txBody>
      </p:sp>
      <p:sp>
        <p:nvSpPr>
          <p:cNvPr id="4" name="Slide Number Placeholder 3"/>
          <p:cNvSpPr>
            <a:spLocks noGrp="1"/>
          </p:cNvSpPr>
          <p:nvPr>
            <p:ph type="sldNum" sz="quarter" idx="10"/>
          </p:nvPr>
        </p:nvSpPr>
        <p:spPr/>
        <p:txBody>
          <a:bodyPr/>
          <a:lstStyle/>
          <a:p>
            <a:fld id="{0F620C3F-0189-4546-9E0A-D636253F326F}" type="slidenum">
              <a:rPr lang="en-US" smtClean="0"/>
              <a:t>56</a:t>
            </a:fld>
            <a:endParaRPr lang="en-US" dirty="0"/>
          </a:p>
        </p:txBody>
      </p:sp>
    </p:spTree>
    <p:extLst>
      <p:ext uri="{BB962C8B-B14F-4D97-AF65-F5344CB8AC3E}">
        <p14:creationId xmlns:p14="http://schemas.microsoft.com/office/powerpoint/2010/main" val="7555390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a:t>
            </a:r>
            <a:r>
              <a:rPr lang="en-US" baseline="0" dirty="0"/>
              <a:t> titles of research articles/papers published on NARIC: National Rehabilitation Information Center (website)</a:t>
            </a:r>
            <a:endParaRPr lang="en-US" dirty="0"/>
          </a:p>
        </p:txBody>
      </p:sp>
      <p:sp>
        <p:nvSpPr>
          <p:cNvPr id="4" name="Slide Number Placeholder 3"/>
          <p:cNvSpPr>
            <a:spLocks noGrp="1"/>
          </p:cNvSpPr>
          <p:nvPr>
            <p:ph type="sldNum" sz="quarter" idx="10"/>
          </p:nvPr>
        </p:nvSpPr>
        <p:spPr/>
        <p:txBody>
          <a:bodyPr/>
          <a:lstStyle/>
          <a:p>
            <a:fld id="{0F620C3F-0189-4546-9E0A-D636253F326F}" type="slidenum">
              <a:rPr lang="en-US" smtClean="0"/>
              <a:t>57</a:t>
            </a:fld>
            <a:endParaRPr lang="en-US"/>
          </a:p>
        </p:txBody>
      </p:sp>
    </p:spTree>
    <p:extLst>
      <p:ext uri="{BB962C8B-B14F-4D97-AF65-F5344CB8AC3E}">
        <p14:creationId xmlns:p14="http://schemas.microsoft.com/office/powerpoint/2010/main" val="19169585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Person-first</a:t>
            </a:r>
            <a:r>
              <a:rPr lang="en-US" baseline="0" dirty="0"/>
              <a:t> language was formulated and instituted by people who weren’t disabled. It was the model that I was trained to use when I entered the field of blind rehab in 2001. And it’s still a good one, especially for professionals who are presenting and writing material that will be available to the general public. </a:t>
            </a:r>
            <a:r>
              <a:rPr lang="en-US" baseline="0" dirty="0" err="1"/>
              <a:t>Ivanova</a:t>
            </a:r>
            <a:r>
              <a:rPr lang="en-US" baseline="0" dirty="0"/>
              <a:t> Smith will explain these models in 3-minute video. </a:t>
            </a:r>
            <a:r>
              <a:rPr lang="en-US" baseline="0" dirty="0" err="1"/>
              <a:t>Ivanova</a:t>
            </a:r>
            <a:r>
              <a:rPr lang="en-US" baseline="0" dirty="0"/>
              <a:t> is a well-known advocate for people with disabilities in Washington State. </a:t>
            </a:r>
            <a:r>
              <a:rPr lang="en-US" baseline="0" dirty="0" err="1"/>
              <a:t>Ivanova</a:t>
            </a:r>
            <a:r>
              <a:rPr lang="en-US" baseline="0" dirty="0"/>
              <a:t> Smith is sitting, rocking forward and backwards while facing the camera. There is a picture of the Washington State Capitol Building in the background. There is closed captioning.</a:t>
            </a:r>
          </a:p>
        </p:txBody>
      </p:sp>
      <p:sp>
        <p:nvSpPr>
          <p:cNvPr id="4" name="Slide Number Placeholder 3"/>
          <p:cNvSpPr>
            <a:spLocks noGrp="1"/>
          </p:cNvSpPr>
          <p:nvPr>
            <p:ph type="sldNum" sz="quarter" idx="10"/>
          </p:nvPr>
        </p:nvSpPr>
        <p:spPr/>
        <p:txBody>
          <a:bodyPr/>
          <a:lstStyle/>
          <a:p>
            <a:fld id="{0F620C3F-0189-4546-9E0A-D636253F326F}" type="slidenum">
              <a:rPr lang="en-US" smtClean="0"/>
              <a:t>58</a:t>
            </a:fld>
            <a:endParaRPr lang="en-US"/>
          </a:p>
        </p:txBody>
      </p:sp>
    </p:spTree>
    <p:extLst>
      <p:ext uri="{BB962C8B-B14F-4D97-AF65-F5344CB8AC3E}">
        <p14:creationId xmlns:p14="http://schemas.microsoft.com/office/powerpoint/2010/main" val="37877572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With identity-first language, p</a:t>
            </a:r>
            <a:r>
              <a:rPr lang="en-US" dirty="0"/>
              <a:t>eople with disabilities are deciding</a:t>
            </a:r>
            <a:r>
              <a:rPr lang="en-US" baseline="0" dirty="0"/>
              <a:t> how they want to describe themselves, their disabilities, even using terms that are archaic, outdates, politically incorrect. They see their disability as an inseparable part of who they are. By doing so, they set the tone of no stigma/no shame, and the expectation that they will be included in all things related to disability policy and practice, coining a popular slogan “Nothing about us, without us.”</a:t>
            </a:r>
          </a:p>
          <a:p>
            <a:endParaRPr lang="en-US" baseline="0" dirty="0"/>
          </a:p>
          <a:p>
            <a:r>
              <a:rPr lang="en-US" baseline="0" dirty="0"/>
              <a:t>For example: #</a:t>
            </a:r>
            <a:r>
              <a:rPr lang="en-US" baseline="0" dirty="0" err="1"/>
              <a:t>CriptheVote</a:t>
            </a:r>
            <a:r>
              <a:rPr lang="en-US" baseline="0" dirty="0"/>
              <a:t> started in 2017. </a:t>
            </a:r>
          </a:p>
        </p:txBody>
      </p:sp>
      <p:sp>
        <p:nvSpPr>
          <p:cNvPr id="4" name="Slide Number Placeholder 3"/>
          <p:cNvSpPr>
            <a:spLocks noGrp="1"/>
          </p:cNvSpPr>
          <p:nvPr>
            <p:ph type="sldNum" sz="quarter" idx="10"/>
          </p:nvPr>
        </p:nvSpPr>
        <p:spPr/>
        <p:txBody>
          <a:bodyPr/>
          <a:lstStyle/>
          <a:p>
            <a:fld id="{0F620C3F-0189-4546-9E0A-D636253F326F}" type="slidenum">
              <a:rPr lang="en-US" smtClean="0"/>
              <a:t>59</a:t>
            </a:fld>
            <a:endParaRPr lang="en-US"/>
          </a:p>
        </p:txBody>
      </p:sp>
    </p:spTree>
    <p:extLst>
      <p:ext uri="{BB962C8B-B14F-4D97-AF65-F5344CB8AC3E}">
        <p14:creationId xmlns:p14="http://schemas.microsoft.com/office/powerpoint/2010/main" val="4270886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Three-prong definition of disability.</a:t>
            </a:r>
            <a:r>
              <a:rPr lang="en-US" baseline="0" dirty="0"/>
              <a:t> </a:t>
            </a:r>
            <a:r>
              <a:rPr lang="en-US" dirty="0"/>
              <a:t>People with disabilities are</a:t>
            </a:r>
            <a:r>
              <a:rPr lang="en-US" baseline="0" dirty="0"/>
              <a:t> protected and prescribed rights under the ADA. The ADA gives a 3-prong definition of disability. * To be protected by the ADA, a person must meet at least 1 prong. * </a:t>
            </a:r>
            <a:r>
              <a:rPr lang="en-US" dirty="0"/>
              <a:t>1:</a:t>
            </a:r>
            <a:r>
              <a:rPr lang="en-US" baseline="0" dirty="0"/>
              <a:t> Has a physical or mental impairment that substantially limits one or more major life activities. * </a:t>
            </a:r>
            <a:r>
              <a:rPr lang="en-US" dirty="0"/>
              <a:t>2: Has a record</a:t>
            </a:r>
            <a:r>
              <a:rPr lang="en-US" baseline="0" dirty="0"/>
              <a:t> of such impairment. And * 3</a:t>
            </a:r>
            <a:r>
              <a:rPr lang="en-US" dirty="0"/>
              <a:t>.</a:t>
            </a:r>
            <a:r>
              <a:rPr lang="en-US" baseline="0" dirty="0"/>
              <a:t> Is regarded as having such an impairment. Here are examples of each of these prongs. In prong 1, a</a:t>
            </a:r>
            <a:r>
              <a:rPr lang="en-US" sz="1200" kern="1200" dirty="0">
                <a:solidFill>
                  <a:schemeClr val="tx1"/>
                </a:solidFill>
                <a:effectLst/>
                <a:latin typeface="+mn-lt"/>
                <a:ea typeface="+mn-ea"/>
                <a:cs typeface="+mn-cs"/>
              </a:rPr>
              <a:t> major life activity</a:t>
            </a:r>
            <a:r>
              <a:rPr lang="en-US" sz="1200" kern="1200" baseline="0" dirty="0">
                <a:solidFill>
                  <a:schemeClr val="tx1"/>
                </a:solidFill>
                <a:effectLst/>
                <a:latin typeface="+mn-lt"/>
                <a:ea typeface="+mn-ea"/>
                <a:cs typeface="+mn-cs"/>
              </a:rPr>
              <a:t> is</a:t>
            </a:r>
            <a:r>
              <a:rPr lang="en-US" sz="1200" kern="1200" dirty="0">
                <a:solidFill>
                  <a:schemeClr val="tx1"/>
                </a:solidFill>
                <a:effectLst/>
                <a:latin typeface="+mn-lt"/>
                <a:ea typeface="+mn-ea"/>
                <a:cs typeface="+mn-cs"/>
              </a:rPr>
              <a:t> an activity that most people in the general population can perform with little or no difficulty.</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ADAAA gives</a:t>
            </a:r>
            <a:r>
              <a:rPr lang="en-US" sz="1200" kern="1200" baseline="0" dirty="0">
                <a:solidFill>
                  <a:schemeClr val="tx1"/>
                </a:solidFill>
                <a:effectLst/>
                <a:latin typeface="+mn-lt"/>
                <a:ea typeface="+mn-ea"/>
                <a:cs typeface="+mn-cs"/>
              </a:rPr>
              <a:t> a list of major life activities but this list is not exhaustive. It includes c</a:t>
            </a:r>
            <a:r>
              <a:rPr lang="en-US" sz="1200" kern="1200" dirty="0">
                <a:solidFill>
                  <a:schemeClr val="tx1"/>
                </a:solidFill>
                <a:effectLst/>
                <a:latin typeface="+mn-lt"/>
                <a:ea typeface="+mn-ea"/>
                <a:cs typeface="+mn-cs"/>
              </a:rPr>
              <a:t>aring for oneself, performing manual tasks, seeing, hearing, eating, sleeping, standing, lifting, bending, speaking, breathing, learning, reading, concentrating, thinking, communicating, sitting, reaching, interacting with others, working,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functions of the body (e.g. normal cell growth, digestion, immune system, neurological, circulatory, endocrine, respiratory, musculoskeletal, lymphatic,</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skin,</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reproductive functions). </a:t>
            </a:r>
            <a:r>
              <a:rPr lang="en-US" baseline="0" dirty="0"/>
              <a:t>Left-handedness, lack of education, gambling compulsion, or active use of illegal drugs are not considered disabilities under the ADA.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prong</a:t>
            </a:r>
            <a:r>
              <a:rPr lang="en-US" sz="1200" kern="1200" baseline="0" dirty="0">
                <a:solidFill>
                  <a:schemeClr val="tx1"/>
                </a:solidFill>
                <a:effectLst/>
                <a:latin typeface="+mn-lt"/>
                <a:ea typeface="+mn-ea"/>
                <a:cs typeface="+mn-cs"/>
              </a:rPr>
              <a:t> </a:t>
            </a:r>
            <a:r>
              <a:rPr lang="en-US" dirty="0"/>
              <a:t>2,</a:t>
            </a:r>
            <a:r>
              <a:rPr lang="en-US" baseline="0" dirty="0"/>
              <a:t> a</a:t>
            </a:r>
            <a:r>
              <a:rPr lang="en-US" dirty="0"/>
              <a:t> good</a:t>
            </a:r>
            <a:r>
              <a:rPr lang="en-US" baseline="0" dirty="0"/>
              <a:t> example is a person who has a </a:t>
            </a:r>
            <a:r>
              <a:rPr lang="en-US" dirty="0"/>
              <a:t>history of cancer, heart disease, or mental health</a:t>
            </a:r>
            <a:r>
              <a:rPr lang="en-US" baseline="0" dirty="0"/>
              <a:t> condition</a:t>
            </a:r>
            <a:r>
              <a:rPr lang="en-US" dirty="0"/>
              <a:t> but</a:t>
            </a:r>
            <a:r>
              <a:rPr lang="en-US" baseline="0" dirty="0"/>
              <a:t> does not have evidence of the condition presently. This person is nonetheless protected under the ADA. </a:t>
            </a:r>
            <a:r>
              <a:rPr lang="en-US" dirty="0"/>
              <a:t>For prong 3,</a:t>
            </a:r>
            <a:r>
              <a:rPr lang="en-US" baseline="0" dirty="0"/>
              <a:t> an example is a person who has a facial scar. Even if the facial scar does not limit the person’s major life activities, this person is still protected under the ADA because they may face discrimination due to public perception of the facial scar. People who do not have disabilities but are associated with a person who has a disability also have protections under the ADA. For instance, a person who does not have a disability but whose child has a disability would be protected against discrimination in the workplace due to their association with the family member who has a disability. </a:t>
            </a:r>
            <a:endParaRPr lang="en-US" dirty="0"/>
          </a:p>
        </p:txBody>
      </p:sp>
      <p:sp>
        <p:nvSpPr>
          <p:cNvPr id="4" name="Slide Number Placeholder 3"/>
          <p:cNvSpPr>
            <a:spLocks noGrp="1"/>
          </p:cNvSpPr>
          <p:nvPr>
            <p:ph type="sldNum" sz="quarter" idx="10"/>
          </p:nvPr>
        </p:nvSpPr>
        <p:spPr/>
        <p:txBody>
          <a:bodyPr/>
          <a:lstStyle/>
          <a:p>
            <a:fld id="{7ED266B7-7D7B-458F-8571-23920C4F0D2D}" type="slidenum">
              <a:rPr lang="en-US" smtClean="0"/>
              <a:t>5</a:t>
            </a:fld>
            <a:endParaRPr lang="en-US"/>
          </a:p>
        </p:txBody>
      </p:sp>
    </p:spTree>
    <p:extLst>
      <p:ext uri="{BB962C8B-B14F-4D97-AF65-F5344CB8AC3E}">
        <p14:creationId xmlns:p14="http://schemas.microsoft.com/office/powerpoint/2010/main" val="13654345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Can’t see anything at all, 2. read braille,</a:t>
            </a:r>
            <a:r>
              <a:rPr lang="en-US" baseline="0" dirty="0"/>
              <a:t> 3. Use a long white mobility cane, 4. Have super hearing / other senses, 5. Rely totally on guides (human/dog) 6. Have innate musical talent</a:t>
            </a:r>
            <a:endParaRPr lang="en-US" dirty="0"/>
          </a:p>
        </p:txBody>
      </p:sp>
      <p:sp>
        <p:nvSpPr>
          <p:cNvPr id="4" name="Slide Number Placeholder 3"/>
          <p:cNvSpPr>
            <a:spLocks noGrp="1"/>
          </p:cNvSpPr>
          <p:nvPr>
            <p:ph type="sldNum" sz="quarter" idx="10"/>
          </p:nvPr>
        </p:nvSpPr>
        <p:spPr/>
        <p:txBody>
          <a:bodyPr/>
          <a:lstStyle/>
          <a:p>
            <a:fld id="{0F620C3F-0189-4546-9E0A-D636253F326F}" type="slidenum">
              <a:rPr lang="en-US" smtClean="0"/>
              <a:t>63</a:t>
            </a:fld>
            <a:endParaRPr lang="en-US"/>
          </a:p>
        </p:txBody>
      </p:sp>
    </p:spTree>
    <p:extLst>
      <p:ext uri="{BB962C8B-B14F-4D97-AF65-F5344CB8AC3E}">
        <p14:creationId xmlns:p14="http://schemas.microsoft.com/office/powerpoint/2010/main" val="30584576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Stains on clothing</a:t>
            </a:r>
          </a:p>
        </p:txBody>
      </p:sp>
      <p:sp>
        <p:nvSpPr>
          <p:cNvPr id="4" name="Slide Number Placeholder 3"/>
          <p:cNvSpPr>
            <a:spLocks noGrp="1"/>
          </p:cNvSpPr>
          <p:nvPr>
            <p:ph type="sldNum" sz="quarter" idx="10"/>
          </p:nvPr>
        </p:nvSpPr>
        <p:spPr/>
        <p:txBody>
          <a:bodyPr/>
          <a:lstStyle/>
          <a:p>
            <a:fld id="{0F620C3F-0189-4546-9E0A-D636253F326F}" type="slidenum">
              <a:rPr lang="en-US" smtClean="0"/>
              <a:t>64</a:t>
            </a:fld>
            <a:endParaRPr lang="en-US"/>
          </a:p>
        </p:txBody>
      </p:sp>
    </p:spTree>
    <p:extLst>
      <p:ext uri="{BB962C8B-B14F-4D97-AF65-F5344CB8AC3E}">
        <p14:creationId xmlns:p14="http://schemas.microsoft.com/office/powerpoint/2010/main" val="308295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a:t>
            </a:r>
            <a:r>
              <a:rPr lang="en-US" baseline="0" dirty="0"/>
              <a:t> descriptive language </a:t>
            </a:r>
            <a:endParaRPr lang="en-US" dirty="0"/>
          </a:p>
        </p:txBody>
      </p:sp>
      <p:sp>
        <p:nvSpPr>
          <p:cNvPr id="4" name="Slide Number Placeholder 3"/>
          <p:cNvSpPr>
            <a:spLocks noGrp="1"/>
          </p:cNvSpPr>
          <p:nvPr>
            <p:ph type="sldNum" sz="quarter" idx="10"/>
          </p:nvPr>
        </p:nvSpPr>
        <p:spPr/>
        <p:txBody>
          <a:bodyPr/>
          <a:lstStyle/>
          <a:p>
            <a:fld id="{0F620C3F-0189-4546-9E0A-D636253F326F}" type="slidenum">
              <a:rPr lang="en-US" smtClean="0"/>
              <a:t>65</a:t>
            </a:fld>
            <a:endParaRPr lang="en-US"/>
          </a:p>
        </p:txBody>
      </p:sp>
    </p:spTree>
    <p:extLst>
      <p:ext uri="{BB962C8B-B14F-4D97-AF65-F5344CB8AC3E}">
        <p14:creationId xmlns:p14="http://schemas.microsoft.com/office/powerpoint/2010/main" val="13186836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Make</a:t>
            </a:r>
            <a:r>
              <a:rPr lang="en-US" baseline="0" dirty="0"/>
              <a:t> sure you face the person who is deaf, not the interpreter. The interpreter is supposed to be transparent. This is good advice when communicating to anyone with a disability, and can be hard to do (when family members may be answering for the person, etc.)</a:t>
            </a:r>
            <a:endParaRPr lang="en-US" dirty="0"/>
          </a:p>
          <a:p>
            <a:r>
              <a:rPr lang="en-US" dirty="0"/>
              <a:t>If</a:t>
            </a:r>
            <a:r>
              <a:rPr lang="en-US" baseline="0" dirty="0"/>
              <a:t> your meeting or session is going to run for more than 1 hour, you’ll probably need more than 1 interpreter</a:t>
            </a:r>
          </a:p>
          <a:p>
            <a:r>
              <a:rPr lang="en-US" baseline="0" dirty="0"/>
              <a:t>Don’t exaggerate your words</a:t>
            </a:r>
            <a:endParaRPr lang="en-US" dirty="0"/>
          </a:p>
        </p:txBody>
      </p:sp>
      <p:sp>
        <p:nvSpPr>
          <p:cNvPr id="4" name="Slide Number Placeholder 3"/>
          <p:cNvSpPr>
            <a:spLocks noGrp="1"/>
          </p:cNvSpPr>
          <p:nvPr>
            <p:ph type="sldNum" sz="quarter" idx="10"/>
          </p:nvPr>
        </p:nvSpPr>
        <p:spPr/>
        <p:txBody>
          <a:bodyPr/>
          <a:lstStyle/>
          <a:p>
            <a:fld id="{0F620C3F-0189-4546-9E0A-D636253F326F}" type="slidenum">
              <a:rPr lang="en-US" smtClean="0"/>
              <a:t>70</a:t>
            </a:fld>
            <a:endParaRPr lang="en-US"/>
          </a:p>
        </p:txBody>
      </p:sp>
    </p:spTree>
    <p:extLst>
      <p:ext uri="{BB962C8B-B14F-4D97-AF65-F5344CB8AC3E}">
        <p14:creationId xmlns:p14="http://schemas.microsoft.com/office/powerpoint/2010/main" val="22022242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20C3F-0189-4546-9E0A-D636253F326F}" type="slidenum">
              <a:rPr lang="en-US" smtClean="0"/>
              <a:t>71</a:t>
            </a:fld>
            <a:endParaRPr lang="en-US"/>
          </a:p>
        </p:txBody>
      </p:sp>
    </p:spTree>
    <p:extLst>
      <p:ext uri="{BB962C8B-B14F-4D97-AF65-F5344CB8AC3E}">
        <p14:creationId xmlns:p14="http://schemas.microsoft.com/office/powerpoint/2010/main" val="28655830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interpreter</a:t>
            </a:r>
            <a:r>
              <a:rPr lang="en-US" baseline="0" dirty="0"/>
              <a:t> may need to move if there will be a new speaker, a movie without captioning, etc.</a:t>
            </a:r>
            <a:endParaRPr lang="en-US" dirty="0"/>
          </a:p>
        </p:txBody>
      </p:sp>
      <p:sp>
        <p:nvSpPr>
          <p:cNvPr id="4" name="Slide Number Placeholder 3"/>
          <p:cNvSpPr>
            <a:spLocks noGrp="1"/>
          </p:cNvSpPr>
          <p:nvPr>
            <p:ph type="sldNum" sz="quarter" idx="10"/>
          </p:nvPr>
        </p:nvSpPr>
        <p:spPr/>
        <p:txBody>
          <a:bodyPr/>
          <a:lstStyle/>
          <a:p>
            <a:fld id="{0F620C3F-0189-4546-9E0A-D636253F326F}" type="slidenum">
              <a:rPr lang="en-US" smtClean="0"/>
              <a:t>72</a:t>
            </a:fld>
            <a:endParaRPr lang="en-US"/>
          </a:p>
        </p:txBody>
      </p:sp>
    </p:spTree>
    <p:extLst>
      <p:ext uri="{BB962C8B-B14F-4D97-AF65-F5344CB8AC3E}">
        <p14:creationId xmlns:p14="http://schemas.microsoft.com/office/powerpoint/2010/main" val="3821665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kern="1200" dirty="0">
                <a:solidFill>
                  <a:schemeClr val="tx1"/>
                </a:solidFill>
                <a:effectLst/>
                <a:latin typeface="+mn-lt"/>
                <a:ea typeface="+mn-ea"/>
                <a:cs typeface="+mn-cs"/>
              </a:rPr>
              <a:t>Set up</a:t>
            </a:r>
          </a:p>
          <a:p>
            <a:pPr rtl="0"/>
            <a:r>
              <a:rPr lang="en-US" sz="1200" b="0" i="0" kern="1200" dirty="0">
                <a:solidFill>
                  <a:schemeClr val="tx1"/>
                </a:solidFill>
                <a:effectLst/>
                <a:latin typeface="+mn-lt"/>
                <a:ea typeface="+mn-ea"/>
                <a:cs typeface="+mn-cs"/>
              </a:rPr>
              <a:t>Sign language interpreters work in teams of two or three per language pair. The active interpreter in each team stands next to the panel or speaker / chairperson. If there are two signed languages, the interpreters should if possible not stand next to each other, but on either side of the stage facing the audience. The supporting interpreter(s) sits facing the active interpreter.</a:t>
            </a:r>
          </a:p>
          <a:p>
            <a:pPr rtl="0"/>
            <a:r>
              <a:rPr lang="en-US" sz="1200" b="1" i="0" kern="1200" dirty="0">
                <a:solidFill>
                  <a:schemeClr val="tx1"/>
                </a:solidFill>
                <a:effectLst/>
                <a:latin typeface="+mn-lt"/>
                <a:ea typeface="+mn-ea"/>
                <a:cs typeface="+mn-cs"/>
              </a:rPr>
              <a:t>Space</a:t>
            </a:r>
          </a:p>
          <a:p>
            <a:pPr rtl="0"/>
            <a:r>
              <a:rPr lang="en-US" sz="1200" b="0" i="0" kern="1200" dirty="0">
                <a:solidFill>
                  <a:schemeClr val="tx1"/>
                </a:solidFill>
                <a:effectLst/>
                <a:latin typeface="+mn-lt"/>
                <a:ea typeface="+mn-ea"/>
                <a:cs typeface="+mn-cs"/>
              </a:rPr>
              <a:t>There must be sufficient space for the teams to work together and they must be able to see each other. The active interpreter needs a space of approximately 1.5 x 1.5 </a:t>
            </a:r>
            <a:r>
              <a:rPr lang="en-US" sz="1200" b="0" i="0" kern="1200" dirty="0" err="1">
                <a:solidFill>
                  <a:schemeClr val="tx1"/>
                </a:solidFill>
                <a:effectLst/>
                <a:latin typeface="+mn-lt"/>
                <a:ea typeface="+mn-ea"/>
                <a:cs typeface="+mn-cs"/>
              </a:rPr>
              <a:t>metres</a:t>
            </a:r>
            <a:r>
              <a:rPr lang="en-US" sz="1200" b="0" i="0" kern="1200" dirty="0">
                <a:solidFill>
                  <a:schemeClr val="tx1"/>
                </a:solidFill>
                <a:effectLst/>
                <a:latin typeface="+mn-lt"/>
                <a:ea typeface="+mn-ea"/>
                <a:cs typeface="+mn-cs"/>
              </a:rPr>
              <a:t> minimum (2.0 x 2.0 maximum). The supporting interpreter is seated approx. 1 – 3 </a:t>
            </a:r>
            <a:r>
              <a:rPr lang="en-US" sz="1200" b="0" i="0" kern="1200" dirty="0" err="1">
                <a:solidFill>
                  <a:schemeClr val="tx1"/>
                </a:solidFill>
                <a:effectLst/>
                <a:latin typeface="+mn-lt"/>
                <a:ea typeface="+mn-ea"/>
                <a:cs typeface="+mn-cs"/>
              </a:rPr>
              <a:t>metres</a:t>
            </a:r>
            <a:r>
              <a:rPr lang="en-US" sz="1200" b="0" i="0" kern="1200" dirty="0">
                <a:solidFill>
                  <a:schemeClr val="tx1"/>
                </a:solidFill>
                <a:effectLst/>
                <a:latin typeface="+mn-lt"/>
                <a:ea typeface="+mn-ea"/>
                <a:cs typeface="+mn-cs"/>
              </a:rPr>
              <a:t> in front of the active interpreter.</a:t>
            </a:r>
          </a:p>
          <a:p>
            <a:pPr rtl="0"/>
            <a:r>
              <a:rPr lang="en-US" sz="1200" b="1" i="0" kern="1200" dirty="0">
                <a:solidFill>
                  <a:schemeClr val="tx1"/>
                </a:solidFill>
                <a:effectLst/>
                <a:latin typeface="+mn-lt"/>
                <a:ea typeface="+mn-ea"/>
                <a:cs typeface="+mn-cs"/>
              </a:rPr>
              <a:t>Visibility</a:t>
            </a:r>
          </a:p>
          <a:p>
            <a:pPr rtl="0"/>
            <a:r>
              <a:rPr lang="en-US" sz="1200" b="0" i="0" kern="1200" dirty="0">
                <a:solidFill>
                  <a:schemeClr val="tx1"/>
                </a:solidFill>
                <a:effectLst/>
                <a:latin typeface="+mn-lt"/>
                <a:ea typeface="+mn-ea"/>
                <a:cs typeface="+mn-cs"/>
              </a:rPr>
              <a:t>Sign language interpreters must be able to see any sign language users in the room and the users must be able to see them:</a:t>
            </a:r>
          </a:p>
          <a:p>
            <a:pPr rtl="0"/>
            <a:r>
              <a:rPr lang="en-US" sz="1200" b="0" i="0" kern="1200" dirty="0">
                <a:solidFill>
                  <a:schemeClr val="tx1"/>
                </a:solidFill>
                <a:effectLst/>
                <a:latin typeface="+mn-lt"/>
                <a:ea typeface="+mn-ea"/>
                <a:cs typeface="+mn-cs"/>
              </a:rPr>
              <a:t>Distance between interpreters and sign language should be no more than approx. 10 </a:t>
            </a:r>
            <a:r>
              <a:rPr lang="en-US" sz="1200" b="0" i="0" kern="1200" dirty="0" err="1">
                <a:solidFill>
                  <a:schemeClr val="tx1"/>
                </a:solidFill>
                <a:effectLst/>
                <a:latin typeface="+mn-lt"/>
                <a:ea typeface="+mn-ea"/>
                <a:cs typeface="+mn-cs"/>
              </a:rPr>
              <a:t>metres</a:t>
            </a:r>
            <a:r>
              <a:rPr lang="en-US" sz="1200" b="0" i="0" kern="1200" dirty="0">
                <a:solidFill>
                  <a:schemeClr val="tx1"/>
                </a:solidFill>
                <a:effectLst/>
                <a:latin typeface="+mn-lt"/>
                <a:ea typeface="+mn-ea"/>
                <a:cs typeface="+mn-cs"/>
              </a:rPr>
              <a:t>.</a:t>
            </a:r>
          </a:p>
          <a:p>
            <a:pPr rtl="0"/>
            <a:r>
              <a:rPr lang="en-US" sz="1200" b="0" i="0" kern="1200" dirty="0">
                <a:solidFill>
                  <a:schemeClr val="tx1"/>
                </a:solidFill>
                <a:effectLst/>
                <a:latin typeface="+mn-lt"/>
                <a:ea typeface="+mn-ea"/>
                <a:cs typeface="+mn-cs"/>
              </a:rPr>
              <a:t>No visual distractions in sightline.</a:t>
            </a:r>
          </a:p>
          <a:p>
            <a:pPr rtl="0"/>
            <a:r>
              <a:rPr lang="en-US" sz="1200" b="1" i="0" kern="1200" dirty="0">
                <a:solidFill>
                  <a:schemeClr val="tx1"/>
                </a:solidFill>
                <a:effectLst/>
                <a:latin typeface="+mn-lt"/>
                <a:ea typeface="+mn-ea"/>
                <a:cs typeface="+mn-cs"/>
              </a:rPr>
              <a:t>Background screen</a:t>
            </a:r>
            <a:r>
              <a:rPr lang="en-US" sz="1200" b="0" i="0" kern="1200" dirty="0">
                <a:solidFill>
                  <a:schemeClr val="tx1"/>
                </a:solidFill>
                <a:effectLst/>
                <a:latin typeface="+mn-lt"/>
                <a:ea typeface="+mn-ea"/>
                <a:cs typeface="+mn-cs"/>
              </a:rPr>
              <a:t> (see also Web streaming on the following pages) </a:t>
            </a:r>
            <a:r>
              <a:rPr lang="en-US" sz="1200" b="1" i="0" kern="1200" dirty="0">
                <a:solidFill>
                  <a:schemeClr val="tx1"/>
                </a:solidFill>
                <a:effectLst/>
                <a:latin typeface="+mn-lt"/>
                <a:ea typeface="+mn-ea"/>
                <a:cs typeface="+mn-cs"/>
              </a:rPr>
              <a:t>Explanation</a:t>
            </a:r>
            <a:r>
              <a:rPr lang="en-US" sz="1200" b="0" i="1"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it is important that the area behind the sign language interpreter is not visually distracting. For example, no highly patterned backgrounds or poor backlighting, no windows or bright screens; people should not be able to walk in front of or behind the interpreter. The background should be a solid </a:t>
            </a:r>
            <a:r>
              <a:rPr lang="en-US" sz="1200" b="0" i="1" kern="1200" dirty="0" err="1">
                <a:solidFill>
                  <a:schemeClr val="tx1"/>
                </a:solidFill>
                <a:effectLst/>
                <a:latin typeface="+mn-lt"/>
                <a:ea typeface="+mn-ea"/>
                <a:cs typeface="+mn-cs"/>
              </a:rPr>
              <a:t>colour</a:t>
            </a:r>
            <a:r>
              <a:rPr lang="en-US" sz="1200" b="0" i="1"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Chairs</a:t>
            </a:r>
            <a:r>
              <a:rPr lang="en-US" sz="1200" b="0" i="0" kern="1200" dirty="0">
                <a:solidFill>
                  <a:schemeClr val="tx1"/>
                </a:solidFill>
                <a:effectLst/>
                <a:latin typeface="+mn-lt"/>
                <a:ea typeface="+mn-ea"/>
                <a:cs typeface="+mn-cs"/>
              </a:rPr>
              <a:t> for working and supporting interpreters: For each interpreter on the team a chair should be placed facing the position of the active interpreter. The chairs are preferably non-revolving and have either a low armrest or none at all. They should also be ergonomically adjustable to suit the working interpreters.</a:t>
            </a:r>
          </a:p>
          <a:p>
            <a:r>
              <a:rPr lang="en-US" sz="1200" b="1" i="0" kern="1200" dirty="0">
                <a:solidFill>
                  <a:schemeClr val="tx1"/>
                </a:solidFill>
                <a:effectLst/>
                <a:latin typeface="+mn-lt"/>
                <a:ea typeface="+mn-ea"/>
                <a:cs typeface="+mn-cs"/>
              </a:rPr>
              <a:t>Table</a:t>
            </a:r>
            <a:r>
              <a:rPr lang="en-US" sz="1200" b="0" i="0" kern="1200" dirty="0">
                <a:solidFill>
                  <a:schemeClr val="tx1"/>
                </a:solidFill>
                <a:effectLst/>
                <a:latin typeface="+mn-lt"/>
                <a:ea typeface="+mn-ea"/>
                <a:cs typeface="+mn-cs"/>
              </a:rPr>
              <a:t> for documents and water: The table should be situated next to the chairs for the interpreters to place documents, notes and water.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Sufficient and indirect lighting</a:t>
            </a:r>
            <a:r>
              <a:rPr lang="en-US" sz="1200" b="0" i="0" kern="1200" dirty="0">
                <a:solidFill>
                  <a:schemeClr val="tx1"/>
                </a:solidFill>
                <a:effectLst/>
                <a:latin typeface="+mn-lt"/>
                <a:ea typeface="+mn-ea"/>
                <a:cs typeface="+mn-cs"/>
              </a:rPr>
              <a:t> on the active sign language interpreter, especially on the hands and face, casting no shadows on the face.</a:t>
            </a:r>
            <a:r>
              <a:rPr lang="en-US" sz="1200" b="0" i="0" kern="1200" baseline="0" dirty="0">
                <a:solidFill>
                  <a:schemeClr val="tx1"/>
                </a:solidFill>
                <a:effectLst/>
                <a:latin typeface="+mn-lt"/>
                <a:ea typeface="+mn-ea"/>
                <a:cs typeface="+mn-cs"/>
              </a:rPr>
              <a:t> Lights should be adjustable with </a:t>
            </a:r>
            <a:r>
              <a:rPr lang="en-US" sz="1200" b="0" i="0" kern="1200" dirty="0">
                <a:solidFill>
                  <a:schemeClr val="tx1"/>
                </a:solidFill>
                <a:effectLst/>
                <a:latin typeface="+mn-lt"/>
                <a:ea typeface="+mn-ea"/>
                <a:cs typeface="+mn-cs"/>
              </a:rPr>
              <a:t>cool beam to ensure the interpreter is working in a pleasant temperature. </a:t>
            </a:r>
          </a:p>
          <a:p>
            <a:endParaRPr lang="en-US" dirty="0"/>
          </a:p>
        </p:txBody>
      </p:sp>
      <p:sp>
        <p:nvSpPr>
          <p:cNvPr id="4" name="Slide Number Placeholder 3"/>
          <p:cNvSpPr>
            <a:spLocks noGrp="1"/>
          </p:cNvSpPr>
          <p:nvPr>
            <p:ph type="sldNum" sz="quarter" idx="10"/>
          </p:nvPr>
        </p:nvSpPr>
        <p:spPr/>
        <p:txBody>
          <a:bodyPr/>
          <a:lstStyle/>
          <a:p>
            <a:fld id="{0F620C3F-0189-4546-9E0A-D636253F326F}" type="slidenum">
              <a:rPr lang="en-US" smtClean="0"/>
              <a:t>73</a:t>
            </a:fld>
            <a:endParaRPr lang="en-US"/>
          </a:p>
        </p:txBody>
      </p:sp>
    </p:spTree>
    <p:extLst>
      <p:ext uri="{BB962C8B-B14F-4D97-AF65-F5344CB8AC3E}">
        <p14:creationId xmlns:p14="http://schemas.microsoft.com/office/powerpoint/2010/main" val="15590273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 video made</a:t>
            </a:r>
            <a:r>
              <a:rPr lang="en-US" baseline="0" dirty="0"/>
              <a:t> by </a:t>
            </a:r>
            <a:r>
              <a:rPr lang="en-US" baseline="0" dirty="0" err="1"/>
              <a:t>MossRehab</a:t>
            </a:r>
            <a:r>
              <a:rPr lang="en-US" baseline="0" dirty="0"/>
              <a:t> Einstein Healthcare Network. The video is set in an art museum. AJ is in a manual wheelchair surrounded by others in a tour group. </a:t>
            </a:r>
            <a:endParaRPr lang="en-US" dirty="0"/>
          </a:p>
        </p:txBody>
      </p:sp>
      <p:sp>
        <p:nvSpPr>
          <p:cNvPr id="4" name="Slide Number Placeholder 3"/>
          <p:cNvSpPr>
            <a:spLocks noGrp="1"/>
          </p:cNvSpPr>
          <p:nvPr>
            <p:ph type="sldNum" sz="quarter" idx="10"/>
          </p:nvPr>
        </p:nvSpPr>
        <p:spPr/>
        <p:txBody>
          <a:bodyPr/>
          <a:lstStyle/>
          <a:p>
            <a:fld id="{0F620C3F-0189-4546-9E0A-D636253F326F}" type="slidenum">
              <a:rPr lang="en-US" smtClean="0"/>
              <a:t>75</a:t>
            </a:fld>
            <a:endParaRPr lang="en-US"/>
          </a:p>
        </p:txBody>
      </p:sp>
    </p:spTree>
    <p:extLst>
      <p:ext uri="{BB962C8B-B14F-4D97-AF65-F5344CB8AC3E}">
        <p14:creationId xmlns:p14="http://schemas.microsoft.com/office/powerpoint/2010/main" val="1230301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disability language and etiquette,</a:t>
            </a:r>
            <a:r>
              <a:rPr lang="en-US" baseline="0" dirty="0"/>
              <a:t> never assume. Ask.</a:t>
            </a:r>
          </a:p>
          <a:p>
            <a:endParaRPr lang="en-US" dirty="0"/>
          </a:p>
        </p:txBody>
      </p:sp>
      <p:sp>
        <p:nvSpPr>
          <p:cNvPr id="4" name="Slide Number Placeholder 3"/>
          <p:cNvSpPr>
            <a:spLocks noGrp="1"/>
          </p:cNvSpPr>
          <p:nvPr>
            <p:ph type="sldNum" sz="quarter" idx="10"/>
          </p:nvPr>
        </p:nvSpPr>
        <p:spPr/>
        <p:txBody>
          <a:bodyPr/>
          <a:lstStyle/>
          <a:p>
            <a:fld id="{0F620C3F-0189-4546-9E0A-D636253F326F}" type="slidenum">
              <a:rPr lang="en-US" smtClean="0"/>
              <a:t>77</a:t>
            </a:fld>
            <a:endParaRPr lang="en-US"/>
          </a:p>
        </p:txBody>
      </p:sp>
    </p:spTree>
    <p:extLst>
      <p:ext uri="{BB962C8B-B14F-4D97-AF65-F5344CB8AC3E}">
        <p14:creationId xmlns:p14="http://schemas.microsoft.com/office/powerpoint/2010/main" val="18164756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a:t>
            </a:r>
            <a:r>
              <a:rPr lang="en-US" baseline="0" dirty="0"/>
              <a:t>e ADA Information and technical assistance. Contact the Northwest ADA Center by phone: 800-949-4232, video phone for ASL: 425-233-8913, email nwadactr@uw.edu, and online at nwadacenter.org. Black and white graphics on this slide illustrate each contact option, and the Northwest ADA Center logo is shown.</a:t>
            </a:r>
            <a:endParaRPr lang="en-US" dirty="0"/>
          </a:p>
        </p:txBody>
      </p:sp>
      <p:sp>
        <p:nvSpPr>
          <p:cNvPr id="4" name="Slide Number Placeholder 3"/>
          <p:cNvSpPr>
            <a:spLocks noGrp="1"/>
          </p:cNvSpPr>
          <p:nvPr>
            <p:ph type="sldNum" sz="quarter" idx="10"/>
          </p:nvPr>
        </p:nvSpPr>
        <p:spPr/>
        <p:txBody>
          <a:bodyPr/>
          <a:lstStyle/>
          <a:p>
            <a:fld id="{7ED266B7-7D7B-458F-8571-23920C4F0D2D}" type="slidenum">
              <a:rPr lang="en-US" smtClean="0"/>
              <a:t>78</a:t>
            </a:fld>
            <a:endParaRPr lang="en-US" dirty="0"/>
          </a:p>
        </p:txBody>
      </p:sp>
    </p:spTree>
    <p:extLst>
      <p:ext uri="{BB962C8B-B14F-4D97-AF65-F5344CB8AC3E}">
        <p14:creationId xmlns:p14="http://schemas.microsoft.com/office/powerpoint/2010/main" val="21881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Percentage of disability types among US adults. In 2018, the CDC determined that in the US:</a:t>
            </a:r>
          </a:p>
          <a:p>
            <a:r>
              <a:rPr lang="en-US" dirty="0"/>
              <a:t>13.7% of us</a:t>
            </a:r>
            <a:r>
              <a:rPr lang="en-US" baseline="0" dirty="0"/>
              <a:t> </a:t>
            </a:r>
            <a:r>
              <a:rPr lang="en-US" dirty="0"/>
              <a:t>have a </a:t>
            </a:r>
            <a:r>
              <a:rPr lang="en-US" baseline="0" dirty="0"/>
              <a:t>disability affecting mobility (that is have serious difficulty walking or climbing steps)</a:t>
            </a:r>
          </a:p>
          <a:p>
            <a:r>
              <a:rPr lang="en-US" dirty="0"/>
              <a:t>10.8% of us</a:t>
            </a:r>
            <a:r>
              <a:rPr lang="en-US" baseline="0" dirty="0"/>
              <a:t> </a:t>
            </a:r>
            <a:r>
              <a:rPr lang="en-US" dirty="0"/>
              <a:t>have a disability</a:t>
            </a:r>
            <a:r>
              <a:rPr lang="en-US" baseline="0" dirty="0"/>
              <a:t> affecting cognition (that is have serious difficulty concentrating, remembering, or making decisions)</a:t>
            </a:r>
          </a:p>
          <a:p>
            <a:r>
              <a:rPr lang="en-US" baseline="0" dirty="0"/>
              <a:t>6.8% of us have a disability impacting independent living (or ability to do errands)</a:t>
            </a:r>
          </a:p>
          <a:p>
            <a:r>
              <a:rPr lang="en-US" baseline="0" dirty="0"/>
              <a:t>5.9% of us have a hearing disability (that is, deafness or serious hearing difficulty)</a:t>
            </a:r>
          </a:p>
          <a:p>
            <a:r>
              <a:rPr lang="en-US" baseline="0" dirty="0"/>
              <a:t>4.6% of us have a visual disability (that is, blindness or serious difficulty seeing)</a:t>
            </a:r>
          </a:p>
          <a:p>
            <a:r>
              <a:rPr lang="en-US" baseline="0" dirty="0"/>
              <a:t>3.7% of us have a disability affecting self-care (meaning difficulty dressing or bathing)</a:t>
            </a:r>
          </a:p>
          <a:p>
            <a:r>
              <a:rPr lang="en-US" dirty="0"/>
              <a:t>Bar graph showing 6 percentages with symbol for each</a:t>
            </a:r>
          </a:p>
        </p:txBody>
      </p:sp>
      <p:sp>
        <p:nvSpPr>
          <p:cNvPr id="4" name="Slide Number Placeholder 3"/>
          <p:cNvSpPr>
            <a:spLocks noGrp="1"/>
          </p:cNvSpPr>
          <p:nvPr>
            <p:ph type="sldNum" sz="quarter" idx="10"/>
          </p:nvPr>
        </p:nvSpPr>
        <p:spPr/>
        <p:txBody>
          <a:bodyPr/>
          <a:lstStyle/>
          <a:p>
            <a:fld id="{7ED266B7-7D7B-458F-8571-23920C4F0D2D}" type="slidenum">
              <a:rPr lang="en-US" smtClean="0"/>
              <a:t>6</a:t>
            </a:fld>
            <a:endParaRPr lang="en-US"/>
          </a:p>
        </p:txBody>
      </p:sp>
    </p:spTree>
    <p:extLst>
      <p:ext uri="{BB962C8B-B14F-4D97-AF65-F5344CB8AC3E}">
        <p14:creationId xmlns:p14="http://schemas.microsoft.com/office/powerpoint/2010/main" val="1022611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ADA definition of individual with a disability is very specific. A person with a "disability" is an individual who</a:t>
            </a:r>
            <a:r>
              <a:rPr lang="en-US" baseline="0" dirty="0"/>
              <a:t> </a:t>
            </a:r>
            <a:r>
              <a:rPr lang="en-US" dirty="0"/>
              <a:t>has a physical or mental impairment that substantially limits one or more of major life activities,</a:t>
            </a:r>
            <a:r>
              <a:rPr lang="en-US" baseline="0" dirty="0"/>
              <a:t> </a:t>
            </a:r>
            <a:r>
              <a:rPr lang="en-US" dirty="0"/>
              <a:t>has a record of such an impairment, or</a:t>
            </a:r>
            <a:r>
              <a:rPr lang="en-US" baseline="0" dirty="0"/>
              <a:t> </a:t>
            </a:r>
            <a:r>
              <a:rPr lang="en-US" dirty="0"/>
              <a:t>is regarded as having such an impairment.</a:t>
            </a:r>
          </a:p>
          <a:p>
            <a:r>
              <a:rPr lang="en-US" dirty="0"/>
              <a:t>Cannot</a:t>
            </a:r>
            <a:r>
              <a:rPr lang="en-US" baseline="0" dirty="0"/>
              <a:t> be a simple characteristic like left-handedness or hair color, lack of education, gambling compulsion or use of illegal drugs.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https://askjan.org/publications/ada-specific/Technical-Assistance-Manual-for-Title-I-of-the-ADA.cfm</a:t>
            </a:r>
          </a:p>
        </p:txBody>
      </p:sp>
      <p:sp>
        <p:nvSpPr>
          <p:cNvPr id="4" name="Slide Number Placeholder 3"/>
          <p:cNvSpPr>
            <a:spLocks noGrp="1"/>
          </p:cNvSpPr>
          <p:nvPr>
            <p:ph type="sldNum" sz="quarter" idx="10"/>
          </p:nvPr>
        </p:nvSpPr>
        <p:spPr/>
        <p:txBody>
          <a:bodyPr/>
          <a:lstStyle/>
          <a:p>
            <a:fld id="{7ED266B7-7D7B-458F-8571-23920C4F0D2D}" type="slidenum">
              <a:rPr lang="en-US" smtClean="0"/>
              <a:t>7</a:t>
            </a:fld>
            <a:endParaRPr lang="en-US"/>
          </a:p>
        </p:txBody>
      </p:sp>
    </p:spTree>
    <p:extLst>
      <p:ext uri="{BB962C8B-B14F-4D97-AF65-F5344CB8AC3E}">
        <p14:creationId xmlns:p14="http://schemas.microsoft.com/office/powerpoint/2010/main" val="1619676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question of whether an employer-employee relationship exists is fact-specific and depends on whether the employer controls the means and manner of the worker's work performance. This determination requires consideration of all aspects of the worker's relationship with the employer. </a:t>
            </a:r>
          </a:p>
          <a:p>
            <a:r>
              <a:rPr lang="en-US" sz="1200" b="0" i="0" kern="1200" dirty="0">
                <a:solidFill>
                  <a:schemeClr val="tx1"/>
                </a:solidFill>
                <a:effectLst/>
                <a:latin typeface="+mn-lt"/>
                <a:ea typeface="+mn-ea"/>
                <a:cs typeface="+mn-cs"/>
              </a:rPr>
              <a:t>The employer has the right to control when, where, and how the worker performs the job.</a:t>
            </a:r>
          </a:p>
          <a:p>
            <a:r>
              <a:rPr lang="en-US" sz="1200" b="0" i="0" kern="1200" dirty="0">
                <a:solidFill>
                  <a:schemeClr val="tx1"/>
                </a:solidFill>
                <a:effectLst/>
                <a:latin typeface="+mn-lt"/>
                <a:ea typeface="+mn-ea"/>
                <a:cs typeface="+mn-cs"/>
              </a:rPr>
              <a:t>The work does not require a high level of skill or expertise.</a:t>
            </a:r>
          </a:p>
          <a:p>
            <a:r>
              <a:rPr lang="en-US" sz="1200" b="0" i="0" kern="1200" dirty="0">
                <a:solidFill>
                  <a:schemeClr val="tx1"/>
                </a:solidFill>
                <a:effectLst/>
                <a:latin typeface="+mn-lt"/>
                <a:ea typeface="+mn-ea"/>
                <a:cs typeface="+mn-cs"/>
              </a:rPr>
              <a:t>The employer furnishes the tools, materials, and equipment.</a:t>
            </a:r>
          </a:p>
          <a:p>
            <a:r>
              <a:rPr lang="en-US" sz="1200" b="0" i="0" kern="1200" dirty="0">
                <a:solidFill>
                  <a:schemeClr val="tx1"/>
                </a:solidFill>
                <a:effectLst/>
                <a:latin typeface="+mn-lt"/>
                <a:ea typeface="+mn-ea"/>
                <a:cs typeface="+mn-cs"/>
              </a:rPr>
              <a:t>The work is performed on the employer's premises.</a:t>
            </a:r>
          </a:p>
          <a:p>
            <a:r>
              <a:rPr lang="en-US" sz="1200" b="0" i="0" kern="1200" dirty="0">
                <a:solidFill>
                  <a:schemeClr val="tx1"/>
                </a:solidFill>
                <a:effectLst/>
                <a:latin typeface="+mn-lt"/>
                <a:ea typeface="+mn-ea"/>
                <a:cs typeface="+mn-cs"/>
              </a:rPr>
              <a:t>There is a continuing relationship between the worker and the employer.</a:t>
            </a:r>
          </a:p>
          <a:p>
            <a:r>
              <a:rPr lang="en-US" sz="1200" b="0" i="0" kern="1200" dirty="0">
                <a:solidFill>
                  <a:schemeClr val="tx1"/>
                </a:solidFill>
                <a:effectLst/>
                <a:latin typeface="+mn-lt"/>
                <a:ea typeface="+mn-ea"/>
                <a:cs typeface="+mn-cs"/>
              </a:rPr>
              <a:t>The employer has the right to assign additional projects to the worker.</a:t>
            </a:r>
          </a:p>
          <a:p>
            <a:r>
              <a:rPr lang="en-US" sz="1200" b="0" i="0" kern="1200" dirty="0">
                <a:solidFill>
                  <a:schemeClr val="tx1"/>
                </a:solidFill>
                <a:effectLst/>
                <a:latin typeface="+mn-lt"/>
                <a:ea typeface="+mn-ea"/>
                <a:cs typeface="+mn-cs"/>
              </a:rPr>
              <a:t>The employer sets the hours of work and the duration of the job.</a:t>
            </a:r>
          </a:p>
          <a:p>
            <a:r>
              <a:rPr lang="en-US" sz="1200" b="0" i="0" kern="1200" dirty="0">
                <a:solidFill>
                  <a:schemeClr val="tx1"/>
                </a:solidFill>
                <a:effectLst/>
                <a:latin typeface="+mn-lt"/>
                <a:ea typeface="+mn-ea"/>
                <a:cs typeface="+mn-cs"/>
              </a:rPr>
              <a:t>The worker is paid by the hour, week, or month rather than the agreed cost of performing a particular job.</a:t>
            </a:r>
          </a:p>
          <a:p>
            <a:r>
              <a:rPr lang="en-US" sz="1200" b="0" i="0" kern="1200" dirty="0">
                <a:solidFill>
                  <a:schemeClr val="tx1"/>
                </a:solidFill>
                <a:effectLst/>
                <a:latin typeface="+mn-lt"/>
                <a:ea typeface="+mn-ea"/>
                <a:cs typeface="+mn-cs"/>
              </a:rPr>
              <a:t>The worker does not hire and pay assistants.</a:t>
            </a:r>
          </a:p>
          <a:p>
            <a:r>
              <a:rPr lang="en-US" sz="1200" b="0" i="0" kern="1200" dirty="0">
                <a:solidFill>
                  <a:schemeClr val="tx1"/>
                </a:solidFill>
                <a:effectLst/>
                <a:latin typeface="+mn-lt"/>
                <a:ea typeface="+mn-ea"/>
                <a:cs typeface="+mn-cs"/>
              </a:rPr>
              <a:t>The work performed by the worker is part of the regular business of the employer.</a:t>
            </a:r>
          </a:p>
          <a:p>
            <a:r>
              <a:rPr lang="en-US" sz="1200" b="0" i="0" kern="1200" dirty="0">
                <a:solidFill>
                  <a:schemeClr val="tx1"/>
                </a:solidFill>
                <a:effectLst/>
                <a:latin typeface="+mn-lt"/>
                <a:ea typeface="+mn-ea"/>
                <a:cs typeface="+mn-cs"/>
              </a:rPr>
              <a:t>The employer is in business.</a:t>
            </a:r>
          </a:p>
          <a:p>
            <a:r>
              <a:rPr lang="en-US" sz="1200" b="0" i="0" kern="1200" dirty="0">
                <a:solidFill>
                  <a:schemeClr val="tx1"/>
                </a:solidFill>
                <a:effectLst/>
                <a:latin typeface="+mn-lt"/>
                <a:ea typeface="+mn-ea"/>
                <a:cs typeface="+mn-cs"/>
              </a:rPr>
              <a:t>The worker is not engaged in his/her own distinct occupation or business.</a:t>
            </a:r>
          </a:p>
          <a:p>
            <a:r>
              <a:rPr lang="en-US" sz="1200" b="0" i="0" kern="1200" dirty="0">
                <a:solidFill>
                  <a:schemeClr val="tx1"/>
                </a:solidFill>
                <a:effectLst/>
                <a:latin typeface="+mn-lt"/>
                <a:ea typeface="+mn-ea"/>
                <a:cs typeface="+mn-cs"/>
              </a:rPr>
              <a:t>The employer provides the worker with benefits such as insurance, leave, or workers' compensation.</a:t>
            </a:r>
          </a:p>
          <a:p>
            <a:r>
              <a:rPr lang="en-US" sz="1200" b="0" i="0" kern="1200" dirty="0">
                <a:solidFill>
                  <a:schemeClr val="tx1"/>
                </a:solidFill>
                <a:effectLst/>
                <a:latin typeface="+mn-lt"/>
                <a:ea typeface="+mn-ea"/>
                <a:cs typeface="+mn-cs"/>
              </a:rPr>
              <a:t>The worker is considered an employee of the employer for tax purposes (i.e., the employer withholds federal, state, and Social Security taxes).</a:t>
            </a:r>
          </a:p>
          <a:p>
            <a:r>
              <a:rPr lang="en-US" sz="1200" b="0" i="0" kern="1200" dirty="0">
                <a:solidFill>
                  <a:schemeClr val="tx1"/>
                </a:solidFill>
                <a:effectLst/>
                <a:latin typeface="+mn-lt"/>
                <a:ea typeface="+mn-ea"/>
                <a:cs typeface="+mn-cs"/>
              </a:rPr>
              <a:t>The employer can discharge the worker.</a:t>
            </a:r>
          </a:p>
          <a:p>
            <a:r>
              <a:rPr lang="en-US" sz="1200" b="0" i="0" kern="1200" dirty="0">
                <a:solidFill>
                  <a:schemeClr val="tx1"/>
                </a:solidFill>
                <a:effectLst/>
                <a:latin typeface="+mn-lt"/>
                <a:ea typeface="+mn-ea"/>
                <a:cs typeface="+mn-cs"/>
              </a:rPr>
              <a:t>The worker and the employer believe that they are creating an employer-employee relationship.</a:t>
            </a:r>
          </a:p>
          <a:p>
            <a:r>
              <a:rPr lang="en-US" sz="1200" b="0" i="1" kern="1200" dirty="0">
                <a:solidFill>
                  <a:schemeClr val="tx1"/>
                </a:solidFill>
                <a:effectLst/>
                <a:latin typeface="+mn-lt"/>
                <a:ea typeface="+mn-ea"/>
                <a:cs typeface="+mn-cs"/>
              </a:rPr>
              <a:t>This list is not exhaustive.</a:t>
            </a:r>
            <a:r>
              <a:rPr lang="en-US" sz="1200" b="0" i="0" kern="1200" dirty="0">
                <a:solidFill>
                  <a:schemeClr val="tx1"/>
                </a:solidFill>
                <a:effectLst/>
                <a:latin typeface="+mn-lt"/>
                <a:ea typeface="+mn-ea"/>
                <a:cs typeface="+mn-cs"/>
              </a:rPr>
              <a:t> Other aspects of the relationship between the parties may affect the determination of whether an employer-employee relationship exists. Furthermore, not all or even a majority of the listed criteria need be met. Rather, the determination must be based on all of the circumstances in the relationship between the parties, regardless of whether the parties refer to it as an employee or as an independent contractor relationship.</a:t>
            </a:r>
          </a:p>
          <a:p>
            <a:r>
              <a:rPr lang="en-US" dirty="0">
                <a:hlinkClick r:id="rId3"/>
              </a:rPr>
              <a:t>https://www.eeoc.gov/policy/docs/threshold.html#2-III-A-1</a:t>
            </a:r>
            <a:endParaRPr lang="en-US" dirty="0"/>
          </a:p>
        </p:txBody>
      </p:sp>
      <p:sp>
        <p:nvSpPr>
          <p:cNvPr id="4" name="Slide Number Placeholder 3"/>
          <p:cNvSpPr>
            <a:spLocks noGrp="1"/>
          </p:cNvSpPr>
          <p:nvPr>
            <p:ph type="sldNum" sz="quarter" idx="10"/>
          </p:nvPr>
        </p:nvSpPr>
        <p:spPr/>
        <p:txBody>
          <a:bodyPr/>
          <a:lstStyle/>
          <a:p>
            <a:fld id="{7ED266B7-7D7B-458F-8571-23920C4F0D2D}" type="slidenum">
              <a:rPr lang="en-US" smtClean="0"/>
              <a:t>8</a:t>
            </a:fld>
            <a:endParaRPr lang="en-US" dirty="0"/>
          </a:p>
        </p:txBody>
      </p:sp>
    </p:spTree>
    <p:extLst>
      <p:ext uri="{BB962C8B-B14F-4D97-AF65-F5344CB8AC3E}">
        <p14:creationId xmlns:p14="http://schemas.microsoft.com/office/powerpoint/2010/main" val="433732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D266B7-7D7B-458F-8571-23920C4F0D2D}" type="slidenum">
              <a:rPr lang="en-US" smtClean="0"/>
              <a:t>10</a:t>
            </a:fld>
            <a:endParaRPr lang="en-US" dirty="0"/>
          </a:p>
        </p:txBody>
      </p:sp>
    </p:spTree>
    <p:extLst>
      <p:ext uri="{BB962C8B-B14F-4D97-AF65-F5344CB8AC3E}">
        <p14:creationId xmlns:p14="http://schemas.microsoft.com/office/powerpoint/2010/main" val="1436175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FB0AE2-1CD1-4687-911F-CE7E59C47BD7}" type="datetimeFigureOut">
              <a:rPr lang="en-US" smtClean="0"/>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81FE1A-7225-42FB-A3C5-7AFB9DC591E6}" type="slidenum">
              <a:rPr lang="en-US" smtClean="0"/>
              <a:t>‹#›</a:t>
            </a:fld>
            <a:endParaRPr lang="en-US" dirty="0"/>
          </a:p>
        </p:txBody>
      </p:sp>
    </p:spTree>
    <p:extLst>
      <p:ext uri="{BB962C8B-B14F-4D97-AF65-F5344CB8AC3E}">
        <p14:creationId xmlns:p14="http://schemas.microsoft.com/office/powerpoint/2010/main" val="1764697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FB0AE2-1CD1-4687-911F-CE7E59C47BD7}" type="datetimeFigureOut">
              <a:rPr lang="en-US" smtClean="0"/>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81FE1A-7225-42FB-A3C5-7AFB9DC591E6}" type="slidenum">
              <a:rPr lang="en-US" smtClean="0"/>
              <a:t>‹#›</a:t>
            </a:fld>
            <a:endParaRPr lang="en-US" dirty="0"/>
          </a:p>
        </p:txBody>
      </p:sp>
    </p:spTree>
    <p:extLst>
      <p:ext uri="{BB962C8B-B14F-4D97-AF65-F5344CB8AC3E}">
        <p14:creationId xmlns:p14="http://schemas.microsoft.com/office/powerpoint/2010/main" val="929898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FB0AE2-1CD1-4687-911F-CE7E59C47BD7}" type="datetimeFigureOut">
              <a:rPr lang="en-US" smtClean="0"/>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81FE1A-7225-42FB-A3C5-7AFB9DC591E6}" type="slidenum">
              <a:rPr lang="en-US" smtClean="0"/>
              <a:t>‹#›</a:t>
            </a:fld>
            <a:endParaRPr lang="en-US" dirty="0"/>
          </a:p>
        </p:txBody>
      </p:sp>
    </p:spTree>
    <p:extLst>
      <p:ext uri="{BB962C8B-B14F-4D97-AF65-F5344CB8AC3E}">
        <p14:creationId xmlns:p14="http://schemas.microsoft.com/office/powerpoint/2010/main" val="1315768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FB0AE2-1CD1-4687-911F-CE7E59C47BD7}" type="datetimeFigureOut">
              <a:rPr lang="en-US" smtClean="0"/>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81FE1A-7225-42FB-A3C5-7AFB9DC591E6}" type="slidenum">
              <a:rPr lang="en-US" smtClean="0"/>
              <a:t>‹#›</a:t>
            </a:fld>
            <a:endParaRPr lang="en-US" dirty="0"/>
          </a:p>
        </p:txBody>
      </p:sp>
    </p:spTree>
    <p:extLst>
      <p:ext uri="{BB962C8B-B14F-4D97-AF65-F5344CB8AC3E}">
        <p14:creationId xmlns:p14="http://schemas.microsoft.com/office/powerpoint/2010/main" val="4032732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FB0AE2-1CD1-4687-911F-CE7E59C47BD7}" type="datetimeFigureOut">
              <a:rPr lang="en-US" smtClean="0"/>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81FE1A-7225-42FB-A3C5-7AFB9DC591E6}" type="slidenum">
              <a:rPr lang="en-US" smtClean="0"/>
              <a:t>‹#›</a:t>
            </a:fld>
            <a:endParaRPr lang="en-US" dirty="0"/>
          </a:p>
        </p:txBody>
      </p:sp>
    </p:spTree>
    <p:extLst>
      <p:ext uri="{BB962C8B-B14F-4D97-AF65-F5344CB8AC3E}">
        <p14:creationId xmlns:p14="http://schemas.microsoft.com/office/powerpoint/2010/main" val="1133048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FB0AE2-1CD1-4687-911F-CE7E59C47BD7}" type="datetimeFigureOut">
              <a:rPr lang="en-US" smtClean="0"/>
              <a:t>7/1/2019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81FE1A-7225-42FB-A3C5-7AFB9DC591E6}" type="slidenum">
              <a:rPr lang="en-US" smtClean="0"/>
              <a:t>‹#›</a:t>
            </a:fld>
            <a:endParaRPr lang="en-US" dirty="0"/>
          </a:p>
        </p:txBody>
      </p:sp>
    </p:spTree>
    <p:extLst>
      <p:ext uri="{BB962C8B-B14F-4D97-AF65-F5344CB8AC3E}">
        <p14:creationId xmlns:p14="http://schemas.microsoft.com/office/powerpoint/2010/main" val="999105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FB0AE2-1CD1-4687-911F-CE7E59C47BD7}" type="datetimeFigureOut">
              <a:rPr lang="en-US" smtClean="0"/>
              <a:t>7/1/2019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81FE1A-7225-42FB-A3C5-7AFB9DC591E6}" type="slidenum">
              <a:rPr lang="en-US" smtClean="0"/>
              <a:t>‹#›</a:t>
            </a:fld>
            <a:endParaRPr lang="en-US" dirty="0"/>
          </a:p>
        </p:txBody>
      </p:sp>
    </p:spTree>
    <p:extLst>
      <p:ext uri="{BB962C8B-B14F-4D97-AF65-F5344CB8AC3E}">
        <p14:creationId xmlns:p14="http://schemas.microsoft.com/office/powerpoint/2010/main" val="2222490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FB0AE2-1CD1-4687-911F-CE7E59C47BD7}" type="datetimeFigureOut">
              <a:rPr lang="en-US" smtClean="0"/>
              <a:t>7/1/2019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81FE1A-7225-42FB-A3C5-7AFB9DC591E6}" type="slidenum">
              <a:rPr lang="en-US" smtClean="0"/>
              <a:t>‹#›</a:t>
            </a:fld>
            <a:endParaRPr lang="en-US" dirty="0"/>
          </a:p>
        </p:txBody>
      </p:sp>
    </p:spTree>
    <p:extLst>
      <p:ext uri="{BB962C8B-B14F-4D97-AF65-F5344CB8AC3E}">
        <p14:creationId xmlns:p14="http://schemas.microsoft.com/office/powerpoint/2010/main" val="4167107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FB0AE2-1CD1-4687-911F-CE7E59C47BD7}" type="datetimeFigureOut">
              <a:rPr lang="en-US" smtClean="0"/>
              <a:t>7/1/2019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81FE1A-7225-42FB-A3C5-7AFB9DC591E6}" type="slidenum">
              <a:rPr lang="en-US" smtClean="0"/>
              <a:t>‹#›</a:t>
            </a:fld>
            <a:endParaRPr lang="en-US" dirty="0"/>
          </a:p>
        </p:txBody>
      </p:sp>
    </p:spTree>
    <p:extLst>
      <p:ext uri="{BB962C8B-B14F-4D97-AF65-F5344CB8AC3E}">
        <p14:creationId xmlns:p14="http://schemas.microsoft.com/office/powerpoint/2010/main" val="3870036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FB0AE2-1CD1-4687-911F-CE7E59C47BD7}" type="datetimeFigureOut">
              <a:rPr lang="en-US" smtClean="0"/>
              <a:t>7/1/2019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81FE1A-7225-42FB-A3C5-7AFB9DC591E6}" type="slidenum">
              <a:rPr lang="en-US" smtClean="0"/>
              <a:t>‹#›</a:t>
            </a:fld>
            <a:endParaRPr lang="en-US" dirty="0"/>
          </a:p>
        </p:txBody>
      </p:sp>
    </p:spTree>
    <p:extLst>
      <p:ext uri="{BB962C8B-B14F-4D97-AF65-F5344CB8AC3E}">
        <p14:creationId xmlns:p14="http://schemas.microsoft.com/office/powerpoint/2010/main" val="1314671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FB0AE2-1CD1-4687-911F-CE7E59C47BD7}" type="datetimeFigureOut">
              <a:rPr lang="en-US" smtClean="0"/>
              <a:t>7/1/2019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81FE1A-7225-42FB-A3C5-7AFB9DC591E6}" type="slidenum">
              <a:rPr lang="en-US" smtClean="0"/>
              <a:t>‹#›</a:t>
            </a:fld>
            <a:endParaRPr lang="en-US" dirty="0"/>
          </a:p>
        </p:txBody>
      </p:sp>
    </p:spTree>
    <p:extLst>
      <p:ext uri="{BB962C8B-B14F-4D97-AF65-F5344CB8AC3E}">
        <p14:creationId xmlns:p14="http://schemas.microsoft.com/office/powerpoint/2010/main" val="78857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B0AE2-1CD1-4687-911F-CE7E59C47BD7}" type="datetimeFigureOut">
              <a:rPr lang="en-US" smtClean="0"/>
              <a:t>7/1/2019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1FE1A-7225-42FB-A3C5-7AFB9DC591E6}" type="slidenum">
              <a:rPr lang="en-US" smtClean="0"/>
              <a:t>‹#›</a:t>
            </a:fld>
            <a:endParaRPr lang="en-US" dirty="0"/>
          </a:p>
        </p:txBody>
      </p:sp>
    </p:spTree>
    <p:extLst>
      <p:ext uri="{BB962C8B-B14F-4D97-AF65-F5344CB8AC3E}">
        <p14:creationId xmlns:p14="http://schemas.microsoft.com/office/powerpoint/2010/main" val="2434815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0.jfif"/></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www.w3.org/WAI/standards-guidelines/wcag"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png"/><Relationship Id="rId4" Type="http://schemas.openxmlformats.org/officeDocument/2006/relationships/image" Target="../media/image37.jpeg"/><Relationship Id="rId9"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48.jpeg"/><Relationship Id="rId4" Type="http://schemas.openxmlformats.org/officeDocument/2006/relationships/image" Target="../media/image47.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video" Target="https://www.youtube.com/embed/Ddcl-yA88MU" TargetMode="External"/><Relationship Id="rId4" Type="http://schemas.openxmlformats.org/officeDocument/2006/relationships/image" Target="../media/image53.png"/></Relationships>
</file>

<file path=ppt/slides/_rels/slide59.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xml"/><Relationship Id="rId1" Type="http://schemas.openxmlformats.org/officeDocument/2006/relationships/video" Target="https://www.youtube.com/embed/wGMoPUlnfgw" TargetMode="External"/><Relationship Id="rId4" Type="http://schemas.openxmlformats.org/officeDocument/2006/relationships/image" Target="../media/image53.png"/></Relationships>
</file>

<file path=ppt/slides/_rels/slide7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4.png"/><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0616"/>
            <a:ext cx="6178377" cy="3097427"/>
          </a:xfrm>
        </p:spPr>
        <p:txBody>
          <a:bodyPr>
            <a:normAutofit/>
          </a:bodyPr>
          <a:lstStyle/>
          <a:p>
            <a:pPr>
              <a:lnSpc>
                <a:spcPct val="100000"/>
              </a:lnSpc>
            </a:pPr>
            <a:r>
              <a:rPr lang="en-US" dirty="0">
                <a:latin typeface="+mn-lt"/>
              </a:rPr>
              <a:t>ADA Title I</a:t>
            </a:r>
            <a:br>
              <a:rPr lang="en-US" dirty="0">
                <a:latin typeface="+mn-lt"/>
              </a:rPr>
            </a:br>
            <a:r>
              <a:rPr lang="en-US" dirty="0">
                <a:latin typeface="+mn-lt"/>
              </a:rPr>
              <a:t>Employment</a:t>
            </a:r>
            <a:br>
              <a:rPr lang="en-US" sz="5000" dirty="0">
                <a:latin typeface="+mn-lt"/>
              </a:rPr>
            </a:br>
            <a:br>
              <a:rPr lang="en-US" sz="2000" dirty="0">
                <a:latin typeface="+mn-lt"/>
              </a:rPr>
            </a:br>
            <a:r>
              <a:rPr lang="en-US" sz="3000" dirty="0">
                <a:latin typeface="+mn-lt"/>
              </a:rPr>
              <a:t>by Mell Toy</a:t>
            </a:r>
            <a:endParaRPr lang="en-US" sz="3000" dirty="0"/>
          </a:p>
        </p:txBody>
      </p:sp>
      <p:pic>
        <p:nvPicPr>
          <p:cNvPr id="5" name="Picture 10" descr="Northwest ADA Center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4008" y="3767210"/>
            <a:ext cx="4455030" cy="109983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0" y="5074508"/>
            <a:ext cx="6054810" cy="1693135"/>
          </a:xfrm>
        </p:spPr>
        <p:txBody>
          <a:bodyPr>
            <a:noAutofit/>
          </a:bodyPr>
          <a:lstStyle/>
          <a:p>
            <a:pPr>
              <a:lnSpc>
                <a:spcPct val="100000"/>
              </a:lnSpc>
              <a:spcBef>
                <a:spcPts val="0"/>
              </a:spcBef>
            </a:pPr>
            <a:r>
              <a:rPr lang="en-US" sz="3000" dirty="0"/>
              <a:t>800-949-4232</a:t>
            </a:r>
          </a:p>
          <a:p>
            <a:pPr>
              <a:lnSpc>
                <a:spcPct val="100000"/>
              </a:lnSpc>
              <a:spcBef>
                <a:spcPts val="0"/>
              </a:spcBef>
            </a:pPr>
            <a:r>
              <a:rPr lang="en-US" sz="3000" dirty="0"/>
              <a:t>www.nwadacenter.org </a:t>
            </a:r>
            <a:r>
              <a:rPr lang="en-US" sz="3000" dirty="0">
                <a:sym typeface="Wingdings" panose="05000000000000000000" pitchFamily="2" charset="2"/>
              </a:rPr>
              <a:t>nwadactr@uw.edu</a:t>
            </a:r>
            <a:endParaRPr lang="en-US" sz="3000" dirty="0"/>
          </a:p>
        </p:txBody>
      </p:sp>
      <p:pic>
        <p:nvPicPr>
          <p:cNvPr id="4" name="Picture 3" descr="Two people in business suits standing side by side. One person uses a long white cane"/>
          <p:cNvPicPr>
            <a:picLocks noChangeAspect="1"/>
          </p:cNvPicPr>
          <p:nvPr/>
        </p:nvPicPr>
        <p:blipFill rotWithShape="1">
          <a:blip r:embed="rId4">
            <a:extLst>
              <a:ext uri="{28A0092B-C50C-407E-A947-70E740481C1C}">
                <a14:useLocalDpi xmlns:a14="http://schemas.microsoft.com/office/drawing/2010/main" val="0"/>
              </a:ext>
            </a:extLst>
          </a:blip>
          <a:srcRect l="12703" r="20179"/>
          <a:stretch/>
        </p:blipFill>
        <p:spPr>
          <a:xfrm>
            <a:off x="6054810" y="1"/>
            <a:ext cx="6137190" cy="6858000"/>
          </a:xfrm>
          <a:prstGeom prst="rect">
            <a:avLst/>
          </a:prstGeom>
        </p:spPr>
      </p:pic>
    </p:spTree>
    <p:extLst>
      <p:ext uri="{BB962C8B-B14F-4D97-AF65-F5344CB8AC3E}">
        <p14:creationId xmlns:p14="http://schemas.microsoft.com/office/powerpoint/2010/main" val="4038132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659" y="1"/>
            <a:ext cx="11123141" cy="1690688"/>
          </a:xfrm>
        </p:spPr>
        <p:txBody>
          <a:bodyPr/>
          <a:lstStyle/>
          <a:p>
            <a:r>
              <a:rPr lang="en-US" dirty="0"/>
              <a:t>Example 2: Am I your employee or contractor?</a:t>
            </a:r>
          </a:p>
        </p:txBody>
      </p:sp>
      <p:sp>
        <p:nvSpPr>
          <p:cNvPr id="3" name="Content Placeholder 2"/>
          <p:cNvSpPr>
            <a:spLocks noGrp="1"/>
          </p:cNvSpPr>
          <p:nvPr>
            <p:ph sz="half" idx="1"/>
          </p:nvPr>
        </p:nvSpPr>
        <p:spPr>
          <a:xfrm>
            <a:off x="395415" y="1367482"/>
            <a:ext cx="6870358" cy="5490518"/>
          </a:xfrm>
        </p:spPr>
        <p:txBody>
          <a:bodyPr>
            <a:noAutofit/>
          </a:bodyPr>
          <a:lstStyle/>
          <a:p>
            <a:pPr marL="0" indent="0">
              <a:lnSpc>
                <a:spcPct val="120000"/>
              </a:lnSpc>
              <a:spcBef>
                <a:spcPts val="0"/>
              </a:spcBef>
              <a:buNone/>
            </a:pPr>
            <a:r>
              <a:rPr lang="en-US" sz="2200" dirty="0"/>
              <a:t>A staffing firm hires </a:t>
            </a:r>
            <a:r>
              <a:rPr lang="en-US" sz="2200" dirty="0" err="1"/>
              <a:t>Jazzle</a:t>
            </a:r>
            <a:r>
              <a:rPr lang="en-US" sz="2200" dirty="0"/>
              <a:t> and sends her to perform a long-term accounting project for you. Her contract with the staffing firm states that she is an independent contractor. </a:t>
            </a:r>
            <a:r>
              <a:rPr lang="en-US" sz="2200" dirty="0" err="1"/>
              <a:t>Jazzle</a:t>
            </a:r>
            <a:r>
              <a:rPr lang="en-US" sz="2200" dirty="0"/>
              <a:t> retains the right to work for others, but spends substantially all of her work time performing services for you, on your premises. You supervise </a:t>
            </a:r>
            <a:r>
              <a:rPr lang="en-US" sz="2200" dirty="0" err="1"/>
              <a:t>Jazzle</a:t>
            </a:r>
            <a:r>
              <a:rPr lang="en-US" sz="2200" dirty="0"/>
              <a:t>, you set her work schedule, provide the necessary equipment and supplies, and specify how the work is to be accomplished. </a:t>
            </a:r>
            <a:r>
              <a:rPr lang="en-US" sz="2200" dirty="0" err="1"/>
              <a:t>Jazzle</a:t>
            </a:r>
            <a:r>
              <a:rPr lang="en-US" sz="2200" dirty="0"/>
              <a:t> reports the number of hours she has worked to the staffing firm, which pays her and bills you. </a:t>
            </a:r>
          </a:p>
          <a:p>
            <a:pPr marL="0" indent="0">
              <a:lnSpc>
                <a:spcPct val="120000"/>
              </a:lnSpc>
              <a:spcBef>
                <a:spcPts val="0"/>
              </a:spcBef>
              <a:buNone/>
            </a:pPr>
            <a:endParaRPr lang="en-US" sz="1400" dirty="0"/>
          </a:p>
          <a:p>
            <a:pPr marL="0" indent="0">
              <a:lnSpc>
                <a:spcPct val="120000"/>
              </a:lnSpc>
              <a:spcBef>
                <a:spcPts val="0"/>
              </a:spcBef>
              <a:buNone/>
            </a:pPr>
            <a:r>
              <a:rPr lang="en-US" sz="2200" dirty="0"/>
              <a:t>EEOC: She is both your employee and an employee of the staffing company.</a:t>
            </a:r>
          </a:p>
        </p:txBody>
      </p:sp>
      <p:pic>
        <p:nvPicPr>
          <p:cNvPr id="6" name="Content Placeholder 5" descr="Person using phone and computer in a workplace"/>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4920" t="159" r="22234" b="-159"/>
          <a:stretch/>
        </p:blipFill>
        <p:spPr>
          <a:xfrm>
            <a:off x="7481979" y="1690688"/>
            <a:ext cx="4710021" cy="5167312"/>
          </a:xfrm>
        </p:spPr>
      </p:pic>
    </p:spTree>
    <p:extLst>
      <p:ext uri="{BB962C8B-B14F-4D97-AF65-F5344CB8AC3E}">
        <p14:creationId xmlns:p14="http://schemas.microsoft.com/office/powerpoint/2010/main" val="67444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97" y="1"/>
            <a:ext cx="11953103" cy="1690688"/>
          </a:xfrm>
        </p:spPr>
        <p:txBody>
          <a:bodyPr/>
          <a:lstStyle/>
          <a:p>
            <a:r>
              <a:rPr lang="en-US" dirty="0"/>
              <a:t>Title I – Employment</a:t>
            </a:r>
          </a:p>
        </p:txBody>
      </p:sp>
      <p:sp>
        <p:nvSpPr>
          <p:cNvPr id="3" name="Content Placeholder 2"/>
          <p:cNvSpPr>
            <a:spLocks noGrp="1"/>
          </p:cNvSpPr>
          <p:nvPr>
            <p:ph sz="half" idx="1"/>
          </p:nvPr>
        </p:nvSpPr>
        <p:spPr>
          <a:xfrm>
            <a:off x="667265" y="1621396"/>
            <a:ext cx="10476984" cy="5084203"/>
          </a:xfrm>
        </p:spPr>
        <p:txBody>
          <a:bodyPr>
            <a:noAutofit/>
          </a:bodyPr>
          <a:lstStyle/>
          <a:p>
            <a:pPr marL="0" indent="0">
              <a:lnSpc>
                <a:spcPct val="100000"/>
              </a:lnSpc>
              <a:spcBef>
                <a:spcPts val="0"/>
              </a:spcBef>
              <a:buNone/>
            </a:pPr>
            <a:r>
              <a:rPr lang="en-US" dirty="0"/>
              <a:t>Private employers with </a:t>
            </a:r>
            <a:r>
              <a:rPr lang="en-US" dirty="0">
                <a:ea typeface="Verdana" panose="020B0604030504040204" pitchFamily="34" charset="0"/>
              </a:rPr>
              <a:t>15 (or more)</a:t>
            </a:r>
          </a:p>
          <a:p>
            <a:pPr marL="0" indent="0">
              <a:lnSpc>
                <a:spcPct val="100000"/>
              </a:lnSpc>
              <a:spcBef>
                <a:spcPts val="0"/>
              </a:spcBef>
              <a:buNone/>
            </a:pPr>
            <a:r>
              <a:rPr lang="en-US" dirty="0">
                <a:ea typeface="Verdana" panose="020B0604030504040204" pitchFamily="34" charset="0"/>
              </a:rPr>
              <a:t>employees</a:t>
            </a:r>
            <a:endParaRPr lang="en-US" dirty="0"/>
          </a:p>
          <a:p>
            <a:pPr marL="0" indent="0">
              <a:lnSpc>
                <a:spcPct val="150000"/>
              </a:lnSpc>
              <a:buNone/>
            </a:pPr>
            <a:r>
              <a:rPr lang="en-US" dirty="0"/>
              <a:t>State and local governments</a:t>
            </a:r>
          </a:p>
          <a:p>
            <a:pPr marL="0" indent="0">
              <a:lnSpc>
                <a:spcPct val="150000"/>
              </a:lnSpc>
              <a:buNone/>
            </a:pPr>
            <a:r>
              <a:rPr lang="en-US" dirty="0"/>
              <a:t>Employment agencies</a:t>
            </a:r>
          </a:p>
          <a:p>
            <a:pPr marL="0" indent="0">
              <a:lnSpc>
                <a:spcPct val="150000"/>
              </a:lnSpc>
              <a:buNone/>
            </a:pPr>
            <a:r>
              <a:rPr lang="en-US" dirty="0"/>
              <a:t>Labor unions</a:t>
            </a:r>
          </a:p>
          <a:p>
            <a:pPr marL="0" indent="0">
              <a:lnSpc>
                <a:spcPct val="150000"/>
              </a:lnSpc>
              <a:buNone/>
            </a:pPr>
            <a:r>
              <a:rPr lang="en-US" dirty="0"/>
              <a:t>Joint labor-management committees</a:t>
            </a:r>
          </a:p>
          <a:p>
            <a:pPr marL="0" indent="0">
              <a:lnSpc>
                <a:spcPct val="100000"/>
              </a:lnSpc>
              <a:spcBef>
                <a:spcPts val="0"/>
              </a:spcBef>
              <a:buNone/>
            </a:pPr>
            <a:endParaRPr lang="en-US" dirty="0"/>
          </a:p>
          <a:p>
            <a:pPr marL="0" indent="0">
              <a:lnSpc>
                <a:spcPct val="100000"/>
              </a:lnSpc>
              <a:spcBef>
                <a:spcPts val="0"/>
              </a:spcBef>
              <a:buNone/>
            </a:pPr>
            <a:r>
              <a:rPr lang="en-US" dirty="0"/>
              <a:t>Enforced by the US Equal Employment Opportunity Commission</a:t>
            </a:r>
          </a:p>
        </p:txBody>
      </p:sp>
      <p:pic>
        <p:nvPicPr>
          <p:cNvPr id="6" name="Picture 2" descr="Person standing behind the register at a cafe wearing an apron. The person is looking off camera and signing with both hands"/>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a:stretch/>
        </p:blipFill>
        <p:spPr bwMode="auto">
          <a:xfrm>
            <a:off x="6437884" y="0"/>
            <a:ext cx="5754116" cy="5177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59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19" y="1"/>
            <a:ext cx="12035481" cy="1690688"/>
          </a:xfrm>
        </p:spPr>
        <p:txBody>
          <a:bodyPr/>
          <a:lstStyle/>
          <a:p>
            <a:r>
              <a:rPr lang="en-US" dirty="0"/>
              <a:t>Rights of a person with a disability</a:t>
            </a:r>
          </a:p>
        </p:txBody>
      </p:sp>
      <p:sp>
        <p:nvSpPr>
          <p:cNvPr id="3" name="Content Placeholder 2"/>
          <p:cNvSpPr>
            <a:spLocks noGrp="1"/>
          </p:cNvSpPr>
          <p:nvPr>
            <p:ph sz="half" idx="1"/>
          </p:nvPr>
        </p:nvSpPr>
        <p:spPr>
          <a:xfrm>
            <a:off x="494270" y="1614616"/>
            <a:ext cx="5222789" cy="5230778"/>
          </a:xfrm>
        </p:spPr>
        <p:txBody>
          <a:bodyPr>
            <a:normAutofit/>
          </a:bodyPr>
          <a:lstStyle/>
          <a:p>
            <a:pPr marL="346075" indent="-346075"/>
            <a:r>
              <a:rPr lang="en-US" dirty="0"/>
              <a:t>Request a </a:t>
            </a:r>
            <a:r>
              <a:rPr lang="en-US" b="1" dirty="0"/>
              <a:t>reasonable accommodation</a:t>
            </a:r>
          </a:p>
          <a:p>
            <a:pPr marL="346075" indent="-346075"/>
            <a:endParaRPr lang="en-US" dirty="0"/>
          </a:p>
          <a:p>
            <a:pPr marL="346075" indent="-346075"/>
            <a:r>
              <a:rPr lang="en-US" dirty="0"/>
              <a:t>Protection from discrimination</a:t>
            </a:r>
          </a:p>
          <a:p>
            <a:pPr marL="346075" indent="-346075"/>
            <a:endParaRPr lang="en-US" dirty="0"/>
          </a:p>
          <a:p>
            <a:pPr marL="346075" indent="-346075"/>
            <a:r>
              <a:rPr lang="en-US" dirty="0"/>
              <a:t>Freedom from harassment</a:t>
            </a:r>
          </a:p>
          <a:p>
            <a:pPr marL="346075" indent="-346075"/>
            <a:endParaRPr lang="en-US" dirty="0"/>
          </a:p>
          <a:p>
            <a:pPr marL="346075" indent="-346075"/>
            <a:r>
              <a:rPr lang="en-US" dirty="0"/>
              <a:t>Protection from retaliation</a:t>
            </a:r>
          </a:p>
        </p:txBody>
      </p:sp>
      <p:pic>
        <p:nvPicPr>
          <p:cNvPr id="10" name="Picture 2" descr="Service dog in office workspac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987984" y="1499286"/>
            <a:ext cx="6204016" cy="535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286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43" y="1"/>
            <a:ext cx="12043567" cy="1690688"/>
          </a:xfrm>
        </p:spPr>
        <p:txBody>
          <a:bodyPr/>
          <a:lstStyle/>
          <a:p>
            <a:r>
              <a:rPr lang="en-US" dirty="0"/>
              <a:t>Definition of reasonable accommodation</a:t>
            </a:r>
          </a:p>
        </p:txBody>
      </p:sp>
      <p:sp>
        <p:nvSpPr>
          <p:cNvPr id="3" name="Content Placeholder 2"/>
          <p:cNvSpPr>
            <a:spLocks noGrp="1"/>
          </p:cNvSpPr>
          <p:nvPr>
            <p:ph sz="half" idx="1"/>
          </p:nvPr>
        </p:nvSpPr>
        <p:spPr>
          <a:xfrm>
            <a:off x="411892" y="1690689"/>
            <a:ext cx="4020065" cy="4932533"/>
          </a:xfrm>
        </p:spPr>
        <p:txBody>
          <a:bodyPr>
            <a:normAutofit/>
          </a:bodyPr>
          <a:lstStyle/>
          <a:p>
            <a:pPr marL="0" indent="0">
              <a:lnSpc>
                <a:spcPct val="110000"/>
              </a:lnSpc>
              <a:spcBef>
                <a:spcPts val="0"/>
              </a:spcBef>
              <a:buNone/>
            </a:pPr>
            <a:r>
              <a:rPr lang="en-US" dirty="0"/>
              <a:t>any change or adjustment to a job, the work environment, or the way things usually are done that would allow a qualified individual with a disability to perform the </a:t>
            </a:r>
            <a:r>
              <a:rPr lang="en-US" b="1" dirty="0"/>
              <a:t>essential functions of the job</a:t>
            </a:r>
          </a:p>
        </p:txBody>
      </p:sp>
      <p:pic>
        <p:nvPicPr>
          <p:cNvPr id="9" name="Picture 2" descr="Person in a wheelchair outside facing a door. The person smiles while a yellow lab in a blue vest pulls the door open using a red rope attached to the door handle"/>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a:stretch/>
        </p:blipFill>
        <p:spPr bwMode="auto">
          <a:xfrm>
            <a:off x="4714394" y="1849918"/>
            <a:ext cx="7469218" cy="500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155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95" y="1"/>
            <a:ext cx="11180805" cy="1690688"/>
          </a:xfrm>
        </p:spPr>
        <p:txBody>
          <a:bodyPr/>
          <a:lstStyle/>
          <a:p>
            <a:r>
              <a:rPr lang="en-US" dirty="0"/>
              <a:t>What are essential job functions?</a:t>
            </a:r>
          </a:p>
        </p:txBody>
      </p:sp>
      <p:sp>
        <p:nvSpPr>
          <p:cNvPr id="8" name="Rectangle 3"/>
          <p:cNvSpPr>
            <a:spLocks noGrp="1" noChangeArrowheads="1"/>
          </p:cNvSpPr>
          <p:nvPr>
            <p:ph sz="half" idx="1"/>
          </p:nvPr>
        </p:nvSpPr>
        <p:spPr bwMode="auto">
          <a:xfrm>
            <a:off x="518984" y="2318841"/>
            <a:ext cx="4077729"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00000"/>
              </a:lnSpc>
              <a:buNone/>
            </a:pPr>
            <a:r>
              <a:rPr lang="en-US" altLang="en-US" sz="2900" dirty="0">
                <a:solidFill>
                  <a:srgbClr val="000000"/>
                </a:solidFill>
                <a:latin typeface="+mn-lt"/>
              </a:rPr>
              <a:t>B</a:t>
            </a:r>
            <a:r>
              <a:rPr kumimoji="0" lang="en-US" altLang="en-US" sz="2900" b="0" i="0" u="none" strike="noStrike" cap="none" normalizeH="0" baseline="0" dirty="0">
                <a:ln>
                  <a:noFill/>
                </a:ln>
                <a:solidFill>
                  <a:srgbClr val="000000"/>
                </a:solidFill>
                <a:effectLst/>
                <a:latin typeface="+mn-lt"/>
              </a:rPr>
              <a:t>asic job duties that an employee must be able to perform, with or without </a:t>
            </a:r>
            <a:r>
              <a:rPr kumimoji="0" lang="en-US" altLang="en-US" sz="2900" i="0" u="none" strike="noStrike" cap="none" normalizeH="0" baseline="0" dirty="0">
                <a:ln>
                  <a:noFill/>
                </a:ln>
                <a:solidFill>
                  <a:srgbClr val="000000"/>
                </a:solidFill>
                <a:effectLst/>
                <a:latin typeface="+mn-lt"/>
              </a:rPr>
              <a:t>reasonable accommodation</a:t>
            </a:r>
          </a:p>
          <a:p>
            <a:pPr marL="0" indent="0">
              <a:lnSpc>
                <a:spcPct val="100000"/>
              </a:lnSpc>
              <a:buNone/>
            </a:pPr>
            <a:endParaRPr kumimoji="0" lang="en-US" altLang="en-US" sz="2900" b="0" i="0" u="none" strike="noStrike" cap="none" normalizeH="0" baseline="0" dirty="0">
              <a:ln>
                <a:noFill/>
              </a:ln>
              <a:solidFill>
                <a:srgbClr val="000000"/>
              </a:solidFill>
              <a:effectLst/>
              <a:latin typeface="+mn-lt"/>
            </a:endParaRPr>
          </a:p>
        </p:txBody>
      </p:sp>
      <p:pic>
        <p:nvPicPr>
          <p:cNvPr id="4" name="Content Placeholder 3" descr="Person seated at a computer smiling at camera while wearing a hijab and headset "/>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11457"/>
          <a:stretch/>
        </p:blipFill>
        <p:spPr>
          <a:xfrm>
            <a:off x="5217126" y="1606378"/>
            <a:ext cx="6974874" cy="5251622"/>
          </a:xfrm>
        </p:spPr>
      </p:pic>
    </p:spTree>
    <p:extLst>
      <p:ext uri="{BB962C8B-B14F-4D97-AF65-F5344CB8AC3E}">
        <p14:creationId xmlns:p14="http://schemas.microsoft.com/office/powerpoint/2010/main" val="1547767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11" y="1"/>
            <a:ext cx="11756939" cy="1690688"/>
          </a:xfrm>
        </p:spPr>
        <p:txBody>
          <a:bodyPr>
            <a:normAutofit/>
          </a:bodyPr>
          <a:lstStyle/>
          <a:p>
            <a:r>
              <a:rPr lang="en-US" dirty="0"/>
              <a:t>Examples of reasonable accommodation</a:t>
            </a:r>
          </a:p>
        </p:txBody>
      </p:sp>
      <p:sp>
        <p:nvSpPr>
          <p:cNvPr id="3" name="Content Placeholder 2"/>
          <p:cNvSpPr>
            <a:spLocks noGrp="1"/>
          </p:cNvSpPr>
          <p:nvPr>
            <p:ph sz="half" idx="1"/>
          </p:nvPr>
        </p:nvSpPr>
        <p:spPr>
          <a:xfrm>
            <a:off x="593124" y="1342768"/>
            <a:ext cx="11121548" cy="4935088"/>
          </a:xfrm>
        </p:spPr>
        <p:txBody>
          <a:bodyPr>
            <a:noAutofit/>
          </a:bodyPr>
          <a:lstStyle/>
          <a:p>
            <a:pPr marL="0" indent="0">
              <a:lnSpc>
                <a:spcPct val="200000"/>
              </a:lnSpc>
              <a:spcBef>
                <a:spcPts val="0"/>
              </a:spcBef>
              <a:buNone/>
            </a:pPr>
            <a:r>
              <a:rPr lang="en-US" sz="2700" dirty="0"/>
              <a:t>Installing a ramp</a:t>
            </a:r>
          </a:p>
          <a:p>
            <a:pPr marL="0" indent="0">
              <a:lnSpc>
                <a:spcPct val="200000"/>
              </a:lnSpc>
              <a:spcBef>
                <a:spcPts val="0"/>
              </a:spcBef>
              <a:buNone/>
            </a:pPr>
            <a:r>
              <a:rPr lang="en-US" sz="2700" dirty="0"/>
              <a:t>Modifying a restroom</a:t>
            </a:r>
          </a:p>
          <a:p>
            <a:pPr marL="0" indent="0">
              <a:lnSpc>
                <a:spcPct val="200000"/>
              </a:lnSpc>
              <a:spcBef>
                <a:spcPts val="0"/>
              </a:spcBef>
              <a:buNone/>
            </a:pPr>
            <a:r>
              <a:rPr lang="en-US" sz="2700" dirty="0"/>
              <a:t>Providing a sign language interpreter for someone who is deaf</a:t>
            </a:r>
          </a:p>
          <a:p>
            <a:pPr marL="0" indent="0">
              <a:lnSpc>
                <a:spcPct val="200000"/>
              </a:lnSpc>
              <a:spcBef>
                <a:spcPts val="0"/>
              </a:spcBef>
              <a:buNone/>
            </a:pPr>
            <a:r>
              <a:rPr lang="en-US" sz="2700" dirty="0"/>
              <a:t>Providing a reader for someone who is blind</a:t>
            </a:r>
          </a:p>
          <a:p>
            <a:pPr marL="0" indent="0">
              <a:lnSpc>
                <a:spcPct val="200000"/>
              </a:lnSpc>
              <a:spcBef>
                <a:spcPts val="0"/>
              </a:spcBef>
              <a:buNone/>
            </a:pPr>
            <a:r>
              <a:rPr lang="en-US" sz="2700" dirty="0"/>
              <a:t>Providing written materials in alternative format (such as large print or braille)</a:t>
            </a:r>
          </a:p>
          <a:p>
            <a:pPr marL="0" indent="0">
              <a:lnSpc>
                <a:spcPct val="200000"/>
              </a:lnSpc>
              <a:spcBef>
                <a:spcPts val="0"/>
              </a:spcBef>
              <a:buNone/>
            </a:pPr>
            <a:r>
              <a:rPr lang="en-US" sz="2700" dirty="0"/>
              <a:t>Providing time off for someone who needs treatment for a disability</a:t>
            </a:r>
          </a:p>
        </p:txBody>
      </p:sp>
    </p:spTree>
    <p:extLst>
      <p:ext uri="{BB962C8B-B14F-4D97-AF65-F5344CB8AC3E}">
        <p14:creationId xmlns:p14="http://schemas.microsoft.com/office/powerpoint/2010/main" val="1126042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95" y="1"/>
            <a:ext cx="11881985" cy="1690688"/>
          </a:xfrm>
        </p:spPr>
        <p:txBody>
          <a:bodyPr>
            <a:noAutofit/>
          </a:bodyPr>
          <a:lstStyle/>
          <a:p>
            <a:r>
              <a:rPr lang="en-US" dirty="0"/>
              <a:t>Requesting reasonable accommodation</a:t>
            </a:r>
          </a:p>
        </p:txBody>
      </p:sp>
      <p:sp>
        <p:nvSpPr>
          <p:cNvPr id="3" name="Content Placeholder 2"/>
          <p:cNvSpPr>
            <a:spLocks noGrp="1"/>
          </p:cNvSpPr>
          <p:nvPr>
            <p:ph sz="half" idx="1"/>
          </p:nvPr>
        </p:nvSpPr>
        <p:spPr>
          <a:xfrm>
            <a:off x="387180" y="1775817"/>
            <a:ext cx="5552302" cy="4987448"/>
          </a:xfrm>
        </p:spPr>
        <p:txBody>
          <a:bodyPr>
            <a:normAutofit/>
          </a:bodyPr>
          <a:lstStyle/>
          <a:p>
            <a:pPr marL="393700" indent="-393700">
              <a:lnSpc>
                <a:spcPct val="100000"/>
              </a:lnSpc>
              <a:spcBef>
                <a:spcPts val="0"/>
              </a:spcBef>
              <a:tabLst>
                <a:tab pos="393700" algn="l"/>
              </a:tabLst>
            </a:pPr>
            <a:r>
              <a:rPr lang="en-US" dirty="0"/>
              <a:t>Verbally or in writing</a:t>
            </a:r>
          </a:p>
          <a:p>
            <a:pPr marL="393700" indent="-393700">
              <a:lnSpc>
                <a:spcPct val="100000"/>
              </a:lnSpc>
              <a:spcBef>
                <a:spcPts val="0"/>
              </a:spcBef>
              <a:buNone/>
              <a:tabLst>
                <a:tab pos="393700" algn="l"/>
              </a:tabLst>
            </a:pPr>
            <a:endParaRPr lang="en-US" dirty="0"/>
          </a:p>
          <a:p>
            <a:pPr marL="393700" indent="-393700">
              <a:lnSpc>
                <a:spcPct val="100000"/>
              </a:lnSpc>
              <a:spcBef>
                <a:spcPts val="0"/>
              </a:spcBef>
              <a:tabLst>
                <a:tab pos="393700" algn="l"/>
              </a:tabLst>
            </a:pPr>
            <a:r>
              <a:rPr lang="en-US" dirty="0"/>
              <a:t>Don’t have to use the words “reasonable accommodation”</a:t>
            </a:r>
          </a:p>
          <a:p>
            <a:pPr marL="393700" indent="-393700">
              <a:lnSpc>
                <a:spcPct val="100000"/>
              </a:lnSpc>
              <a:spcBef>
                <a:spcPts val="0"/>
              </a:spcBef>
              <a:tabLst>
                <a:tab pos="393700" algn="l"/>
              </a:tabLst>
            </a:pPr>
            <a:endParaRPr lang="en-US" dirty="0"/>
          </a:p>
          <a:p>
            <a:pPr marL="393700" indent="-393700">
              <a:lnSpc>
                <a:spcPct val="100000"/>
              </a:lnSpc>
              <a:spcBef>
                <a:spcPts val="0"/>
              </a:spcBef>
              <a:tabLst>
                <a:tab pos="393700" algn="l"/>
              </a:tabLst>
            </a:pPr>
            <a:r>
              <a:rPr lang="en-US" dirty="0"/>
              <a:t>Request must be tied to some type of medical need</a:t>
            </a:r>
          </a:p>
          <a:p>
            <a:pPr marL="393700" indent="-393700">
              <a:lnSpc>
                <a:spcPct val="100000"/>
              </a:lnSpc>
              <a:spcBef>
                <a:spcPts val="0"/>
              </a:spcBef>
              <a:tabLst>
                <a:tab pos="393700" algn="l"/>
              </a:tabLst>
            </a:pPr>
            <a:endParaRPr lang="en-US" dirty="0"/>
          </a:p>
          <a:p>
            <a:pPr marL="393700" indent="-393700">
              <a:lnSpc>
                <a:spcPct val="100000"/>
              </a:lnSpc>
              <a:spcBef>
                <a:spcPts val="0"/>
              </a:spcBef>
              <a:tabLst>
                <a:tab pos="393700" algn="l"/>
              </a:tabLst>
            </a:pPr>
            <a:r>
              <a:rPr lang="en-US" dirty="0"/>
              <a:t>Only disclose medical or disability info that is needed by the employer</a:t>
            </a:r>
          </a:p>
          <a:p>
            <a:endParaRPr lang="en-US" dirty="0"/>
          </a:p>
        </p:txBody>
      </p:sp>
      <p:pic>
        <p:nvPicPr>
          <p:cNvPr id="7" name="Picture 2" descr="Person using a braille note-taking device"/>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12471" r="4506"/>
          <a:stretch/>
        </p:blipFill>
        <p:spPr bwMode="auto">
          <a:xfrm>
            <a:off x="6252519" y="1679360"/>
            <a:ext cx="5939481" cy="517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638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95" y="1"/>
            <a:ext cx="11771355" cy="1690688"/>
          </a:xfrm>
        </p:spPr>
        <p:txBody>
          <a:bodyPr>
            <a:normAutofit/>
          </a:bodyPr>
          <a:lstStyle/>
          <a:p>
            <a:r>
              <a:rPr lang="en-US" dirty="0"/>
              <a:t>Review of reasonable accommodation</a:t>
            </a:r>
          </a:p>
        </p:txBody>
      </p:sp>
      <p:sp>
        <p:nvSpPr>
          <p:cNvPr id="3" name="Content Placeholder 2"/>
          <p:cNvSpPr>
            <a:spLocks noGrp="1"/>
          </p:cNvSpPr>
          <p:nvPr>
            <p:ph sz="half" idx="1"/>
          </p:nvPr>
        </p:nvSpPr>
        <p:spPr>
          <a:xfrm>
            <a:off x="1057275" y="2091652"/>
            <a:ext cx="8791575" cy="4031562"/>
          </a:xfrm>
        </p:spPr>
        <p:txBody>
          <a:bodyPr>
            <a:noAutofit/>
          </a:bodyPr>
          <a:lstStyle/>
          <a:p>
            <a:pPr marL="0" indent="0">
              <a:buNone/>
            </a:pPr>
            <a:r>
              <a:rPr lang="en-US" sz="2700" dirty="0"/>
              <a:t>I'm having trouble getting to work at my scheduled starting time because of medical treatments I'm undergoing.</a:t>
            </a:r>
          </a:p>
          <a:p>
            <a:pPr marL="0" indent="0">
              <a:buNone/>
            </a:pPr>
            <a:endParaRPr lang="en-US" sz="2700" dirty="0"/>
          </a:p>
          <a:p>
            <a:pPr marL="0" indent="0">
              <a:buNone/>
            </a:pPr>
            <a:r>
              <a:rPr lang="en-US" sz="2700" dirty="0"/>
              <a:t>I need six weeks off to get treatment for a back problem.</a:t>
            </a:r>
          </a:p>
          <a:p>
            <a:pPr marL="0" indent="0">
              <a:buNone/>
            </a:pPr>
            <a:endParaRPr lang="en-US" sz="2700" dirty="0"/>
          </a:p>
          <a:p>
            <a:pPr marL="0" indent="0">
              <a:buNone/>
            </a:pPr>
            <a:r>
              <a:rPr lang="en-US" sz="2700" dirty="0"/>
              <a:t>I need a new chair because my current one is uncomfortable.</a:t>
            </a:r>
          </a:p>
          <a:p>
            <a:pPr marL="0" indent="0">
              <a:buNone/>
            </a:pPr>
            <a:endParaRPr lang="en-US" sz="2700" dirty="0"/>
          </a:p>
          <a:p>
            <a:pPr marL="0" indent="0">
              <a:buNone/>
            </a:pPr>
            <a:r>
              <a:rPr lang="en-US" sz="2700" dirty="0"/>
              <a:t>My wheelchair doesn’t fit under my desk.</a:t>
            </a:r>
          </a:p>
          <a:p>
            <a:pPr marL="0" indent="0">
              <a:buNone/>
            </a:pPr>
            <a:endParaRPr lang="en-US" sz="3000" dirty="0"/>
          </a:p>
          <a:p>
            <a:pPr marL="0" indent="0">
              <a:buNone/>
            </a:pPr>
            <a:endParaRPr lang="en-US" sz="2700" dirty="0"/>
          </a:p>
          <a:p>
            <a:pPr marL="0" indent="0">
              <a:buNone/>
            </a:pPr>
            <a:endParaRPr lang="en-US" sz="2700" dirty="0"/>
          </a:p>
        </p:txBody>
      </p:sp>
      <p:sp>
        <p:nvSpPr>
          <p:cNvPr id="5" name="Content Placeholder 3"/>
          <p:cNvSpPr>
            <a:spLocks noGrp="1"/>
          </p:cNvSpPr>
          <p:nvPr>
            <p:ph sz="half" idx="2"/>
          </p:nvPr>
        </p:nvSpPr>
        <p:spPr>
          <a:xfrm>
            <a:off x="9329738" y="1704976"/>
            <a:ext cx="1400174" cy="4444327"/>
          </a:xfrm>
        </p:spPr>
        <p:txBody>
          <a:bodyPr>
            <a:normAutofit lnSpcReduction="10000"/>
          </a:bodyPr>
          <a:lstStyle/>
          <a:p>
            <a:pPr marL="0" indent="0" algn="r">
              <a:lnSpc>
                <a:spcPct val="100000"/>
              </a:lnSpc>
              <a:buNone/>
            </a:pPr>
            <a:r>
              <a:rPr lang="en-US" sz="6500" dirty="0">
                <a:solidFill>
                  <a:srgbClr val="00B050"/>
                </a:solidFill>
                <a:sym typeface="Wingdings" panose="05000000000000000000" pitchFamily="2" charset="2"/>
              </a:rPr>
              <a:t></a:t>
            </a:r>
            <a:r>
              <a:rPr lang="en-US" sz="3000" dirty="0"/>
              <a:t>Yes</a:t>
            </a:r>
          </a:p>
          <a:p>
            <a:pPr marL="0" indent="0" algn="r">
              <a:lnSpc>
                <a:spcPct val="100000"/>
              </a:lnSpc>
              <a:buNone/>
            </a:pPr>
            <a:endParaRPr lang="en-US" sz="1100" dirty="0"/>
          </a:p>
          <a:p>
            <a:pPr marL="0" indent="0" algn="r">
              <a:lnSpc>
                <a:spcPct val="100000"/>
              </a:lnSpc>
              <a:buNone/>
            </a:pPr>
            <a:r>
              <a:rPr lang="en-US" sz="6500" dirty="0">
                <a:solidFill>
                  <a:srgbClr val="00B050"/>
                </a:solidFill>
                <a:sym typeface="Wingdings" panose="05000000000000000000" pitchFamily="2" charset="2"/>
              </a:rPr>
              <a:t></a:t>
            </a:r>
            <a:r>
              <a:rPr lang="en-US" sz="3000" dirty="0"/>
              <a:t>Yes</a:t>
            </a:r>
          </a:p>
          <a:p>
            <a:pPr marL="0" indent="0" algn="r">
              <a:lnSpc>
                <a:spcPct val="100000"/>
              </a:lnSpc>
              <a:buNone/>
            </a:pPr>
            <a:r>
              <a:rPr lang="en-US" sz="6500" dirty="0">
                <a:solidFill>
                  <a:srgbClr val="FF0000"/>
                </a:solidFill>
                <a:sym typeface="Wingdings" panose="05000000000000000000" pitchFamily="2" charset="2"/>
              </a:rPr>
              <a:t></a:t>
            </a:r>
            <a:r>
              <a:rPr lang="en-US" sz="3000" dirty="0">
                <a:sym typeface="Wingdings" panose="05000000000000000000" pitchFamily="2" charset="2"/>
              </a:rPr>
              <a:t>No</a:t>
            </a:r>
            <a:endParaRPr lang="en-US" sz="3000" dirty="0"/>
          </a:p>
          <a:p>
            <a:pPr marL="0" indent="0" algn="r">
              <a:lnSpc>
                <a:spcPct val="100000"/>
              </a:lnSpc>
              <a:buNone/>
            </a:pPr>
            <a:r>
              <a:rPr lang="en-US" sz="6500" dirty="0">
                <a:solidFill>
                  <a:srgbClr val="00B050"/>
                </a:solidFill>
                <a:sym typeface="Wingdings" panose="05000000000000000000" pitchFamily="2" charset="2"/>
              </a:rPr>
              <a:t></a:t>
            </a:r>
            <a:r>
              <a:rPr lang="en-US" sz="3000" dirty="0"/>
              <a:t>Yes</a:t>
            </a:r>
          </a:p>
          <a:p>
            <a:pPr marL="0" indent="0" algn="r">
              <a:lnSpc>
                <a:spcPct val="100000"/>
              </a:lnSpc>
              <a:buNone/>
            </a:pPr>
            <a:endParaRPr lang="en-US" sz="3000" dirty="0"/>
          </a:p>
        </p:txBody>
      </p:sp>
    </p:spTree>
    <p:extLst>
      <p:ext uri="{BB962C8B-B14F-4D97-AF65-F5344CB8AC3E}">
        <p14:creationId xmlns:p14="http://schemas.microsoft.com/office/powerpoint/2010/main" val="77238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97" y="1"/>
            <a:ext cx="11114903" cy="1690688"/>
          </a:xfrm>
        </p:spPr>
        <p:txBody>
          <a:bodyPr/>
          <a:lstStyle/>
          <a:p>
            <a:r>
              <a:rPr lang="en-US" dirty="0"/>
              <a:t>The Interactive Process</a:t>
            </a:r>
          </a:p>
        </p:txBody>
      </p:sp>
      <p:sp>
        <p:nvSpPr>
          <p:cNvPr id="3" name="Content Placeholder 2"/>
          <p:cNvSpPr>
            <a:spLocks noGrp="1"/>
          </p:cNvSpPr>
          <p:nvPr>
            <p:ph sz="half" idx="1"/>
          </p:nvPr>
        </p:nvSpPr>
        <p:spPr>
          <a:xfrm>
            <a:off x="659028" y="1820562"/>
            <a:ext cx="2842054" cy="4827887"/>
          </a:xfrm>
        </p:spPr>
        <p:txBody>
          <a:bodyPr>
            <a:normAutofit/>
          </a:bodyPr>
          <a:lstStyle/>
          <a:p>
            <a:pPr marL="0" indent="0">
              <a:lnSpc>
                <a:spcPct val="110000"/>
              </a:lnSpc>
              <a:buNone/>
            </a:pPr>
            <a:r>
              <a:rPr lang="en-US" dirty="0"/>
              <a:t>Timely meetings between the employer and the employee to determine the appropriate accommodation</a:t>
            </a:r>
          </a:p>
          <a:p>
            <a:pPr marL="0" indent="0">
              <a:buNone/>
            </a:pPr>
            <a:endParaRPr lang="en-US" dirty="0"/>
          </a:p>
          <a:p>
            <a:pPr marL="0" indent="0">
              <a:buNone/>
            </a:pPr>
            <a:endParaRPr lang="en-US" dirty="0"/>
          </a:p>
        </p:txBody>
      </p:sp>
      <p:pic>
        <p:nvPicPr>
          <p:cNvPr id="11268" name="Picture 4" descr="Two people sitting across from each other at an office desk, looking down at a sheet of paper. The person on the right is in a wheelchair and smiling. The person on the left is pointing at the paper."/>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a:stretch/>
        </p:blipFill>
        <p:spPr bwMode="auto">
          <a:xfrm>
            <a:off x="4107553" y="1690689"/>
            <a:ext cx="8084447" cy="516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540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659" y="1"/>
            <a:ext cx="11708299" cy="1690688"/>
          </a:xfrm>
        </p:spPr>
        <p:txBody>
          <a:bodyPr>
            <a:normAutofit/>
          </a:bodyPr>
          <a:lstStyle/>
          <a:p>
            <a:r>
              <a:rPr lang="en-US" dirty="0"/>
              <a:t>Professional verification</a:t>
            </a:r>
          </a:p>
        </p:txBody>
      </p:sp>
      <p:sp>
        <p:nvSpPr>
          <p:cNvPr id="3" name="Content Placeholder 2"/>
          <p:cNvSpPr>
            <a:spLocks noGrp="1"/>
          </p:cNvSpPr>
          <p:nvPr>
            <p:ph sz="half" idx="1"/>
          </p:nvPr>
        </p:nvSpPr>
        <p:spPr>
          <a:xfrm>
            <a:off x="403655" y="1458097"/>
            <a:ext cx="11535304" cy="5321644"/>
          </a:xfrm>
        </p:spPr>
        <p:txBody>
          <a:bodyPr>
            <a:noAutofit/>
          </a:bodyPr>
          <a:lstStyle/>
          <a:p>
            <a:pPr marL="0" indent="0">
              <a:buNone/>
            </a:pPr>
            <a:r>
              <a:rPr lang="en-US" sz="3000" dirty="0"/>
              <a:t>Employers can ask for written verification of disability when:</a:t>
            </a:r>
          </a:p>
          <a:p>
            <a:pPr marL="855663" indent="-514350">
              <a:buAutoNum type="arabicPeriod"/>
            </a:pPr>
            <a:r>
              <a:rPr lang="en-US" sz="3000" dirty="0"/>
              <a:t>The job applicant or employee has requested a reasonable accommodation, AND</a:t>
            </a:r>
          </a:p>
          <a:p>
            <a:pPr marL="855663" indent="-514350">
              <a:buAutoNum type="arabicPeriod"/>
            </a:pPr>
            <a:r>
              <a:rPr lang="en-US" sz="3000" dirty="0"/>
              <a:t>The person’s disability is not obvious</a:t>
            </a:r>
          </a:p>
          <a:p>
            <a:pPr marL="0" indent="0">
              <a:buNone/>
            </a:pPr>
            <a:endParaRPr lang="en-US" sz="3000" dirty="0"/>
          </a:p>
          <a:p>
            <a:pPr marL="0" indent="0">
              <a:buNone/>
            </a:pPr>
            <a:r>
              <a:rPr lang="en-US" sz="3000" dirty="0"/>
              <a:t>Licensed medical provider, rehab specialist, or rehab counselor</a:t>
            </a:r>
          </a:p>
          <a:p>
            <a:pPr marL="0" indent="0">
              <a:buNone/>
            </a:pPr>
            <a:endParaRPr lang="en-US" sz="3000" dirty="0"/>
          </a:p>
          <a:p>
            <a:pPr marL="0" indent="0">
              <a:buNone/>
            </a:pPr>
            <a:r>
              <a:rPr lang="en-US" sz="3000" dirty="0"/>
              <a:t>The nature of the disability, the duration, the severity, and specific tasks that are limited by the disabilities to warrant the accommodation</a:t>
            </a:r>
          </a:p>
        </p:txBody>
      </p:sp>
    </p:spTree>
    <p:extLst>
      <p:ext uri="{BB962C8B-B14F-4D97-AF65-F5344CB8AC3E}">
        <p14:creationId xmlns:p14="http://schemas.microsoft.com/office/powerpoint/2010/main" val="388075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20" y="1"/>
            <a:ext cx="11121980" cy="1690688"/>
          </a:xfrm>
        </p:spPr>
        <p:txBody>
          <a:bodyPr/>
          <a:lstStyle/>
          <a:p>
            <a:r>
              <a:rPr lang="en-US" dirty="0"/>
              <a:t>Disclaimer</a:t>
            </a:r>
          </a:p>
        </p:txBody>
      </p:sp>
      <p:sp>
        <p:nvSpPr>
          <p:cNvPr id="3" name="Content Placeholder 2"/>
          <p:cNvSpPr>
            <a:spLocks noGrp="1"/>
          </p:cNvSpPr>
          <p:nvPr>
            <p:ph idx="1"/>
          </p:nvPr>
        </p:nvSpPr>
        <p:spPr/>
        <p:txBody>
          <a:bodyPr/>
          <a:lstStyle/>
          <a:p>
            <a:pPr marL="0" indent="0">
              <a:lnSpc>
                <a:spcPct val="100000"/>
              </a:lnSpc>
              <a:spcBef>
                <a:spcPts val="0"/>
              </a:spcBef>
              <a:buNone/>
            </a:pPr>
            <a:r>
              <a:rPr lang="en-US" dirty="0"/>
              <a:t>The Northwest ADA Center is funded under a grant from the Administration for Community Living (ACL), NIDILRR grant #90DP0095.  However, these contents do not necessarily represent the policy of the ACL, and you should not assume endorsement by the Federal Government.</a:t>
            </a:r>
          </a:p>
          <a:p>
            <a:pPr marL="0" indent="0">
              <a:buNone/>
            </a:pPr>
            <a:endParaRPr lang="en-US" dirty="0"/>
          </a:p>
        </p:txBody>
      </p:sp>
      <p:pic>
        <p:nvPicPr>
          <p:cNvPr id="4" name="Picture 2" descr="NIDILRR logo National Institute on Disability, Independent Living, and Rehabilitation Research"/>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10435" y="4414672"/>
            <a:ext cx="4202120" cy="2106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160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19" y="1"/>
            <a:ext cx="12035481" cy="1562100"/>
          </a:xfrm>
        </p:spPr>
        <p:txBody>
          <a:bodyPr/>
          <a:lstStyle/>
          <a:p>
            <a:r>
              <a:rPr lang="en-US" dirty="0"/>
              <a:t>Deciding the accommodation</a:t>
            </a:r>
          </a:p>
        </p:txBody>
      </p:sp>
      <p:sp>
        <p:nvSpPr>
          <p:cNvPr id="3" name="Content Placeholder 2"/>
          <p:cNvSpPr>
            <a:spLocks noGrp="1"/>
          </p:cNvSpPr>
          <p:nvPr>
            <p:ph sz="half" idx="1"/>
          </p:nvPr>
        </p:nvSpPr>
        <p:spPr>
          <a:xfrm>
            <a:off x="469557" y="1897811"/>
            <a:ext cx="4020065" cy="4126999"/>
          </a:xfrm>
        </p:spPr>
        <p:txBody>
          <a:bodyPr/>
          <a:lstStyle/>
          <a:p>
            <a:pPr marL="0" indent="0">
              <a:buNone/>
            </a:pPr>
            <a:r>
              <a:rPr lang="en-US" dirty="0"/>
              <a:t>Employer should consider the employee’s choice.</a:t>
            </a:r>
          </a:p>
          <a:p>
            <a:pPr marL="0" indent="0">
              <a:buNone/>
            </a:pPr>
            <a:endParaRPr lang="en-US" dirty="0"/>
          </a:p>
          <a:p>
            <a:pPr marL="0" indent="0">
              <a:buNone/>
            </a:pPr>
            <a:r>
              <a:rPr lang="en-US" dirty="0"/>
              <a:t>Employer may choose a lower-cost option that is equally as effective.</a:t>
            </a:r>
          </a:p>
        </p:txBody>
      </p:sp>
      <p:pic>
        <p:nvPicPr>
          <p:cNvPr id="8" name="Content Placeholder 7" descr="Person wearing dark tinted glasses and facing a pink wall, holds a face plate in one hand while manipulating exposed wires with a tool in the other hand"/>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5181091" y="1562101"/>
            <a:ext cx="6993658" cy="5295899"/>
          </a:xfrm>
        </p:spPr>
      </p:pic>
    </p:spTree>
    <p:extLst>
      <p:ext uri="{BB962C8B-B14F-4D97-AF65-F5344CB8AC3E}">
        <p14:creationId xmlns:p14="http://schemas.microsoft.com/office/powerpoint/2010/main" val="1282944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22" y="1"/>
            <a:ext cx="11969578" cy="1690688"/>
          </a:xfrm>
        </p:spPr>
        <p:txBody>
          <a:bodyPr/>
          <a:lstStyle/>
          <a:p>
            <a:r>
              <a:rPr lang="en-US" dirty="0"/>
              <a:t>Identifying the accommodation</a:t>
            </a:r>
          </a:p>
        </p:txBody>
      </p:sp>
      <p:sp>
        <p:nvSpPr>
          <p:cNvPr id="3" name="Content Placeholder 2"/>
          <p:cNvSpPr>
            <a:spLocks noGrp="1"/>
          </p:cNvSpPr>
          <p:nvPr>
            <p:ph sz="half" idx="1"/>
          </p:nvPr>
        </p:nvSpPr>
        <p:spPr>
          <a:xfrm>
            <a:off x="420131" y="1690690"/>
            <a:ext cx="3451653" cy="4953392"/>
          </a:xfrm>
        </p:spPr>
        <p:txBody>
          <a:bodyPr>
            <a:normAutofit/>
          </a:bodyPr>
          <a:lstStyle/>
          <a:p>
            <a:pPr marL="0" indent="0" algn="ctr">
              <a:lnSpc>
                <a:spcPct val="110000"/>
              </a:lnSpc>
              <a:spcBef>
                <a:spcPts val="0"/>
              </a:spcBef>
              <a:buNone/>
            </a:pPr>
            <a:r>
              <a:rPr lang="en-US" b="1" dirty="0"/>
              <a:t>Job Accommodation</a:t>
            </a:r>
          </a:p>
          <a:p>
            <a:pPr marL="0" indent="0" algn="ctr">
              <a:lnSpc>
                <a:spcPct val="110000"/>
              </a:lnSpc>
              <a:spcBef>
                <a:spcPts val="0"/>
              </a:spcBef>
              <a:buNone/>
            </a:pPr>
            <a:r>
              <a:rPr lang="en-US" b="1" dirty="0"/>
              <a:t>Network</a:t>
            </a:r>
          </a:p>
          <a:p>
            <a:pPr marL="0" indent="0" algn="ctr">
              <a:lnSpc>
                <a:spcPct val="110000"/>
              </a:lnSpc>
              <a:spcBef>
                <a:spcPts val="0"/>
              </a:spcBef>
              <a:buNone/>
            </a:pPr>
            <a:endParaRPr lang="en-US" sz="1000" dirty="0"/>
          </a:p>
          <a:p>
            <a:pPr marL="0" indent="0" algn="ctr">
              <a:lnSpc>
                <a:spcPct val="110000"/>
              </a:lnSpc>
              <a:spcBef>
                <a:spcPts val="0"/>
              </a:spcBef>
              <a:buNone/>
            </a:pPr>
            <a:r>
              <a:rPr lang="en-US" dirty="0"/>
              <a:t>www.AskJAN.org</a:t>
            </a:r>
          </a:p>
          <a:p>
            <a:pPr marL="0" indent="0" algn="ctr">
              <a:lnSpc>
                <a:spcPct val="110000"/>
              </a:lnSpc>
              <a:spcBef>
                <a:spcPts val="0"/>
              </a:spcBef>
              <a:buNone/>
            </a:pPr>
            <a:r>
              <a:rPr lang="en-US" dirty="0"/>
              <a:t>800-526-7234</a:t>
            </a:r>
          </a:p>
          <a:p>
            <a:pPr marL="0" indent="0" algn="ctr">
              <a:lnSpc>
                <a:spcPct val="110000"/>
              </a:lnSpc>
              <a:spcBef>
                <a:spcPts val="0"/>
              </a:spcBef>
              <a:buNone/>
            </a:pPr>
            <a:endParaRPr lang="en-US" dirty="0"/>
          </a:p>
          <a:p>
            <a:pPr marL="0" indent="0" algn="ctr">
              <a:lnSpc>
                <a:spcPct val="110000"/>
              </a:lnSpc>
              <a:spcBef>
                <a:spcPts val="0"/>
              </a:spcBef>
              <a:buNone/>
            </a:pPr>
            <a:endParaRPr lang="en-US" dirty="0"/>
          </a:p>
          <a:p>
            <a:pPr marL="0" indent="0" algn="ctr">
              <a:lnSpc>
                <a:spcPct val="110000"/>
              </a:lnSpc>
              <a:spcBef>
                <a:spcPts val="0"/>
              </a:spcBef>
              <a:buNone/>
            </a:pPr>
            <a:r>
              <a:rPr lang="en-US" b="1" dirty="0"/>
              <a:t>State vocational rehabilitation programs</a:t>
            </a:r>
          </a:p>
          <a:p>
            <a:pPr marL="0" indent="0">
              <a:lnSpc>
                <a:spcPct val="110000"/>
              </a:lnSpc>
              <a:spcBef>
                <a:spcPts val="0"/>
              </a:spcBef>
              <a:buNone/>
            </a:pPr>
            <a:endParaRPr lang="en-US" b="1" dirty="0"/>
          </a:p>
          <a:p>
            <a:pPr marL="0" indent="0">
              <a:lnSpc>
                <a:spcPct val="110000"/>
              </a:lnSpc>
              <a:spcBef>
                <a:spcPts val="0"/>
              </a:spcBef>
              <a:buNone/>
            </a:pPr>
            <a:endParaRPr lang="en-US" b="1" dirty="0"/>
          </a:p>
          <a:p>
            <a:pPr marL="0" indent="0">
              <a:lnSpc>
                <a:spcPct val="110000"/>
              </a:lnSpc>
              <a:spcBef>
                <a:spcPts val="0"/>
              </a:spcBef>
              <a:buNone/>
            </a:pPr>
            <a:endParaRPr lang="en-US" sz="1000" dirty="0"/>
          </a:p>
          <a:p>
            <a:pPr marL="0" indent="0">
              <a:buNone/>
            </a:pPr>
            <a:endParaRPr lang="en-US" dirty="0"/>
          </a:p>
          <a:p>
            <a:pPr marL="0" indent="0">
              <a:buNone/>
            </a:pPr>
            <a:endParaRPr lang="en-US" dirty="0"/>
          </a:p>
        </p:txBody>
      </p:sp>
      <p:pic>
        <p:nvPicPr>
          <p:cNvPr id="7" name="Picture 2" descr="Person with headset looking at a computer screen while seated in a wheelchair at a an office desk"/>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t="7631"/>
          <a:stretch/>
        </p:blipFill>
        <p:spPr bwMode="auto">
          <a:xfrm>
            <a:off x="4196742" y="1690689"/>
            <a:ext cx="7995258" cy="5200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399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562" y="1"/>
            <a:ext cx="11057238" cy="1690688"/>
          </a:xfrm>
        </p:spPr>
        <p:txBody>
          <a:bodyPr/>
          <a:lstStyle/>
          <a:p>
            <a:r>
              <a:rPr lang="en-US" dirty="0"/>
              <a:t>AskJAN.org</a:t>
            </a:r>
          </a:p>
        </p:txBody>
      </p:sp>
      <p:pic>
        <p:nvPicPr>
          <p:cNvPr id="7" name="Content Placeholder 6" descr="Screen shot of the top half of the JAN website. Job Accommodation Network with links for Information By Role, ADA Library, A to Z Lists, Accommodation Search, Publications &amp; Articles, About JAN, menu icon, and search icon. SOAR Searchable Online Accommodation Resource."/>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757238" y="1469485"/>
            <a:ext cx="10944031" cy="5326603"/>
          </a:xfrm>
          <a:prstGeom prst="rect">
            <a:avLst/>
          </a:prstGeom>
        </p:spPr>
      </p:pic>
    </p:spTree>
    <p:extLst>
      <p:ext uri="{BB962C8B-B14F-4D97-AF65-F5344CB8AC3E}">
        <p14:creationId xmlns:p14="http://schemas.microsoft.com/office/powerpoint/2010/main" val="1852857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81" y="1"/>
            <a:ext cx="11205519" cy="1690688"/>
          </a:xfrm>
        </p:spPr>
        <p:txBody>
          <a:bodyPr/>
          <a:lstStyle/>
          <a:p>
            <a:r>
              <a:rPr lang="en-US" dirty="0"/>
              <a:t>JAN’s SOAR</a:t>
            </a:r>
          </a:p>
        </p:txBody>
      </p:sp>
      <p:pic>
        <p:nvPicPr>
          <p:cNvPr id="4" name="Content Placeholder 3" descr="Screen shot of JAN Job Accommodate Network with links across the top, Current Search column on the left and Featured Results column on the right. Under Current Search, it states search terms: low vision. Under Featured Results, it lists Blindness Accommodation and Compliance: Blindness, Low Vision Accommodation and Compliance: Low Vision, and Colorblind/Color Vision Deficiency."/>
          <p:cNvPicPr>
            <a:picLocks noGrp="1" noChangeAspect="1"/>
          </p:cNvPicPr>
          <p:nvPr>
            <p:ph sz="half" idx="1"/>
          </p:nvPr>
        </p:nvPicPr>
        <p:blipFill rotWithShape="1">
          <a:blip r:embed="rId2"/>
          <a:srcRect l="1073" t="9505" r="50368" b="5202"/>
          <a:stretch/>
        </p:blipFill>
        <p:spPr>
          <a:xfrm>
            <a:off x="685799" y="1494647"/>
            <a:ext cx="10856877" cy="5363353"/>
          </a:xfrm>
          <a:prstGeom prst="rect">
            <a:avLst/>
          </a:prstGeom>
        </p:spPr>
      </p:pic>
    </p:spTree>
    <p:extLst>
      <p:ext uri="{BB962C8B-B14F-4D97-AF65-F5344CB8AC3E}">
        <p14:creationId xmlns:p14="http://schemas.microsoft.com/office/powerpoint/2010/main" val="1469258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22" y="1"/>
            <a:ext cx="11131378" cy="1690688"/>
          </a:xfrm>
        </p:spPr>
        <p:txBody>
          <a:bodyPr/>
          <a:lstStyle/>
          <a:p>
            <a:r>
              <a:rPr lang="en-US" dirty="0"/>
              <a:t>True or false? Testing accommodations</a:t>
            </a:r>
          </a:p>
        </p:txBody>
      </p:sp>
      <p:sp>
        <p:nvSpPr>
          <p:cNvPr id="3" name="Content Placeholder 2"/>
          <p:cNvSpPr>
            <a:spLocks noGrp="1"/>
          </p:cNvSpPr>
          <p:nvPr>
            <p:ph sz="half" idx="1"/>
          </p:nvPr>
        </p:nvSpPr>
        <p:spPr>
          <a:xfrm>
            <a:off x="436605" y="1690690"/>
            <a:ext cx="4094206" cy="4486274"/>
          </a:xfrm>
        </p:spPr>
        <p:txBody>
          <a:bodyPr>
            <a:normAutofit/>
          </a:bodyPr>
          <a:lstStyle/>
          <a:p>
            <a:pPr marL="0" indent="0">
              <a:buNone/>
            </a:pPr>
            <a:endParaRPr lang="en-US" sz="1500" dirty="0"/>
          </a:p>
          <a:p>
            <a:pPr marL="0" indent="0">
              <a:buNone/>
            </a:pPr>
            <a:r>
              <a:rPr lang="en-US" dirty="0"/>
              <a:t>During the interactive process, the employer may try out accommodations and stop them if they don’t work.</a:t>
            </a:r>
          </a:p>
        </p:txBody>
      </p:sp>
      <p:pic>
        <p:nvPicPr>
          <p:cNvPr id="5" name="Picture 8" descr="Stamp for True"/>
          <p:cNvPicPr>
            <a:picLocks noChangeAspect="1" noChangeArrowheads="1"/>
          </p:cNvPicPr>
          <p:nvPr/>
        </p:nvPicPr>
        <p:blipFill rotWithShape="1">
          <a:blip r:embed="rId3">
            <a:extLst>
              <a:ext uri="{28A0092B-C50C-407E-A947-70E740481C1C}">
                <a14:useLocalDpi xmlns:a14="http://schemas.microsoft.com/office/drawing/2010/main" val="0"/>
              </a:ext>
            </a:extLst>
          </a:blip>
          <a:srcRect l="5031" t="27057" r="4090" b="28120"/>
          <a:stretch/>
        </p:blipFill>
        <p:spPr bwMode="auto">
          <a:xfrm rot="20813643">
            <a:off x="700299" y="4725340"/>
            <a:ext cx="3191292" cy="985043"/>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descr="Person using a tablet device"/>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r="15086"/>
          <a:stretch/>
        </p:blipFill>
        <p:spPr>
          <a:xfrm>
            <a:off x="4691876" y="1894703"/>
            <a:ext cx="7500124" cy="4963297"/>
          </a:xfrm>
        </p:spPr>
      </p:pic>
    </p:spTree>
    <p:extLst>
      <p:ext uri="{BB962C8B-B14F-4D97-AF65-F5344CB8AC3E}">
        <p14:creationId xmlns:p14="http://schemas.microsoft.com/office/powerpoint/2010/main" val="414888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05" y="1"/>
            <a:ext cx="11221995" cy="1690688"/>
          </a:xfrm>
        </p:spPr>
        <p:txBody>
          <a:bodyPr/>
          <a:lstStyle/>
          <a:p>
            <a:r>
              <a:rPr lang="en-US" dirty="0"/>
              <a:t>True or false? Reassignment</a:t>
            </a:r>
          </a:p>
        </p:txBody>
      </p:sp>
      <p:sp>
        <p:nvSpPr>
          <p:cNvPr id="3" name="Content Placeholder 2"/>
          <p:cNvSpPr>
            <a:spLocks noGrp="1"/>
          </p:cNvSpPr>
          <p:nvPr>
            <p:ph sz="half" idx="1"/>
          </p:nvPr>
        </p:nvSpPr>
        <p:spPr>
          <a:xfrm>
            <a:off x="469557" y="1425147"/>
            <a:ext cx="10577384" cy="5296930"/>
          </a:xfrm>
        </p:spPr>
        <p:txBody>
          <a:bodyPr>
            <a:normAutofit/>
          </a:bodyPr>
          <a:lstStyle/>
          <a:p>
            <a:pPr marL="0" indent="0">
              <a:buNone/>
            </a:pPr>
            <a:endParaRPr lang="en-US" sz="1500" dirty="0"/>
          </a:p>
          <a:p>
            <a:pPr marL="0" indent="0">
              <a:buNone/>
            </a:pPr>
            <a:r>
              <a:rPr lang="en-US" dirty="0"/>
              <a:t>Reassigning the employee to another position could be a reasonable accommodation.</a:t>
            </a:r>
          </a:p>
          <a:p>
            <a:pPr marL="0" indent="0">
              <a:buNone/>
            </a:pPr>
            <a:endParaRPr lang="en-US" sz="14000" dirty="0"/>
          </a:p>
          <a:p>
            <a:pPr marL="514350" indent="-514350">
              <a:buAutoNum type="arabicPeriod"/>
            </a:pPr>
            <a:r>
              <a:rPr lang="en-US" dirty="0"/>
              <a:t>Lateral transfer</a:t>
            </a:r>
          </a:p>
          <a:p>
            <a:pPr marL="514350" indent="-514350">
              <a:buAutoNum type="arabicPeriod"/>
            </a:pPr>
            <a:r>
              <a:rPr lang="en-US" dirty="0"/>
              <a:t>Downward transfer</a:t>
            </a:r>
          </a:p>
          <a:p>
            <a:pPr marL="0" indent="0">
              <a:buNone/>
            </a:pPr>
            <a:endParaRPr lang="en-US" dirty="0"/>
          </a:p>
        </p:txBody>
      </p:sp>
      <p:pic>
        <p:nvPicPr>
          <p:cNvPr id="5" name="Picture 8" descr="Stamp for True"/>
          <p:cNvPicPr>
            <a:picLocks noChangeAspect="1" noChangeArrowheads="1"/>
          </p:cNvPicPr>
          <p:nvPr/>
        </p:nvPicPr>
        <p:blipFill rotWithShape="1">
          <a:blip r:embed="rId3">
            <a:extLst>
              <a:ext uri="{28A0092B-C50C-407E-A947-70E740481C1C}">
                <a14:useLocalDpi xmlns:a14="http://schemas.microsoft.com/office/drawing/2010/main" val="0"/>
              </a:ext>
            </a:extLst>
          </a:blip>
          <a:srcRect l="5031" t="27057" r="4090" b="28120"/>
          <a:stretch/>
        </p:blipFill>
        <p:spPr bwMode="auto">
          <a:xfrm rot="20813643">
            <a:off x="1890660" y="2835328"/>
            <a:ext cx="2962245" cy="914344"/>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descr="Three people seated at a table in an workplace. Two sit on one side of the table, while the third person sits on the other side. Two people sign across the table to each othe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846020" y="2813223"/>
            <a:ext cx="6345980" cy="4044777"/>
          </a:xfrm>
        </p:spPr>
      </p:pic>
    </p:spTree>
    <p:extLst>
      <p:ext uri="{BB962C8B-B14F-4D97-AF65-F5344CB8AC3E}">
        <p14:creationId xmlns:p14="http://schemas.microsoft.com/office/powerpoint/2010/main" val="67044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92" y="1"/>
            <a:ext cx="12084908" cy="1690688"/>
          </a:xfrm>
        </p:spPr>
        <p:txBody>
          <a:bodyPr/>
          <a:lstStyle/>
          <a:p>
            <a:r>
              <a:rPr lang="en-US" dirty="0"/>
              <a:t>Limits on accommodations</a:t>
            </a:r>
          </a:p>
        </p:txBody>
      </p:sp>
      <p:sp>
        <p:nvSpPr>
          <p:cNvPr id="3" name="Content Placeholder 2"/>
          <p:cNvSpPr>
            <a:spLocks noGrp="1"/>
          </p:cNvSpPr>
          <p:nvPr>
            <p:ph idx="1"/>
          </p:nvPr>
        </p:nvSpPr>
        <p:spPr>
          <a:xfrm>
            <a:off x="576649" y="1581665"/>
            <a:ext cx="5400603" cy="4630493"/>
          </a:xfrm>
        </p:spPr>
        <p:txBody>
          <a:bodyPr>
            <a:normAutofit/>
          </a:bodyPr>
          <a:lstStyle/>
          <a:p>
            <a:pPr marL="0" indent="0">
              <a:lnSpc>
                <a:spcPct val="100000"/>
              </a:lnSpc>
              <a:spcBef>
                <a:spcPts val="0"/>
              </a:spcBef>
              <a:buNone/>
            </a:pPr>
            <a:endParaRPr lang="en-US" dirty="0"/>
          </a:p>
          <a:p>
            <a:pPr marL="347663" indent="-347663">
              <a:lnSpc>
                <a:spcPct val="100000"/>
              </a:lnSpc>
              <a:spcBef>
                <a:spcPts val="0"/>
              </a:spcBef>
            </a:pPr>
            <a:r>
              <a:rPr lang="en-US" dirty="0"/>
              <a:t>Personal-use items</a:t>
            </a:r>
          </a:p>
          <a:p>
            <a:pPr marL="347663" indent="-347663">
              <a:lnSpc>
                <a:spcPct val="100000"/>
              </a:lnSpc>
              <a:spcBef>
                <a:spcPts val="0"/>
              </a:spcBef>
            </a:pPr>
            <a:endParaRPr lang="en-US" dirty="0"/>
          </a:p>
          <a:p>
            <a:pPr marL="347663" indent="-347663">
              <a:lnSpc>
                <a:spcPct val="100000"/>
              </a:lnSpc>
              <a:spcBef>
                <a:spcPts val="0"/>
              </a:spcBef>
            </a:pPr>
            <a:r>
              <a:rPr lang="en-US" dirty="0"/>
              <a:t>Lower productivity standards</a:t>
            </a:r>
          </a:p>
          <a:p>
            <a:pPr marL="347663" indent="-347663">
              <a:lnSpc>
                <a:spcPct val="100000"/>
              </a:lnSpc>
              <a:spcBef>
                <a:spcPts val="0"/>
              </a:spcBef>
              <a:buNone/>
            </a:pPr>
            <a:endParaRPr lang="en-US" dirty="0"/>
          </a:p>
          <a:p>
            <a:pPr marL="347663" indent="-347663">
              <a:lnSpc>
                <a:spcPct val="100000"/>
              </a:lnSpc>
              <a:spcBef>
                <a:spcPts val="0"/>
              </a:spcBef>
            </a:pPr>
            <a:r>
              <a:rPr lang="en-US" dirty="0"/>
              <a:t>Change or eliminate essential job functions</a:t>
            </a:r>
          </a:p>
        </p:txBody>
      </p:sp>
      <p:pic>
        <p:nvPicPr>
          <p:cNvPr id="1030" name="Picture 6" descr="Profile of person smiling outside wearing glasses and a hearing aid. The person is pointing to the hearing ai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24" r="19991"/>
          <a:stretch/>
        </p:blipFill>
        <p:spPr bwMode="auto">
          <a:xfrm>
            <a:off x="6582032" y="0"/>
            <a:ext cx="56099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58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05" y="1"/>
            <a:ext cx="12060195" cy="1690688"/>
          </a:xfrm>
        </p:spPr>
        <p:txBody>
          <a:bodyPr>
            <a:normAutofit/>
          </a:bodyPr>
          <a:lstStyle/>
          <a:p>
            <a:r>
              <a:rPr lang="en-US" dirty="0"/>
              <a:t>Accommodations that are NOT required</a:t>
            </a:r>
          </a:p>
        </p:txBody>
      </p:sp>
      <p:sp>
        <p:nvSpPr>
          <p:cNvPr id="3" name="Content Placeholder 2"/>
          <p:cNvSpPr>
            <a:spLocks noGrp="1"/>
          </p:cNvSpPr>
          <p:nvPr>
            <p:ph sz="half" idx="1"/>
          </p:nvPr>
        </p:nvSpPr>
        <p:spPr>
          <a:xfrm>
            <a:off x="527222" y="1862138"/>
            <a:ext cx="9597853" cy="4574522"/>
          </a:xfrm>
        </p:spPr>
        <p:txBody>
          <a:bodyPr>
            <a:noAutofit/>
          </a:bodyPr>
          <a:lstStyle/>
          <a:p>
            <a:pPr marL="0" indent="0">
              <a:buNone/>
            </a:pPr>
            <a:r>
              <a:rPr lang="en-US" sz="2700" dirty="0"/>
              <a:t>I need new eyeglasses.</a:t>
            </a:r>
          </a:p>
          <a:p>
            <a:pPr marL="0" indent="0">
              <a:buNone/>
            </a:pPr>
            <a:endParaRPr lang="en-US" sz="1000" dirty="0"/>
          </a:p>
          <a:p>
            <a:pPr marL="0" indent="0">
              <a:buNone/>
            </a:pPr>
            <a:r>
              <a:rPr lang="en-US" sz="2700" dirty="0"/>
              <a:t>My computer screen reader program isn’t reading all of the elements of our website.</a:t>
            </a:r>
          </a:p>
          <a:p>
            <a:pPr marL="0" indent="0">
              <a:buNone/>
            </a:pPr>
            <a:endParaRPr lang="en-US" sz="1000" dirty="0"/>
          </a:p>
          <a:p>
            <a:pPr marL="0" indent="0">
              <a:buNone/>
            </a:pPr>
            <a:r>
              <a:rPr lang="en-US" sz="2700" dirty="0"/>
              <a:t>Even though everyone here is expected to make at least 50 phone calls a day, I’m not going to be able to because I have to take more breaks due to my disability.</a:t>
            </a:r>
          </a:p>
          <a:p>
            <a:pPr marL="0" indent="0">
              <a:buNone/>
            </a:pPr>
            <a:endParaRPr lang="en-US" sz="1000" dirty="0"/>
          </a:p>
          <a:p>
            <a:pPr marL="0" indent="0">
              <a:buNone/>
            </a:pPr>
            <a:r>
              <a:rPr lang="en-US" sz="2700" dirty="0"/>
              <a:t>Even though I was hired to greet people as they approach our customer service counter, I can’t do this because of my anxiety.</a:t>
            </a:r>
          </a:p>
          <a:p>
            <a:pPr marL="0" indent="0">
              <a:buNone/>
            </a:pPr>
            <a:endParaRPr lang="en-US" sz="3000" dirty="0"/>
          </a:p>
          <a:p>
            <a:pPr marL="0" indent="0">
              <a:buNone/>
            </a:pPr>
            <a:endParaRPr lang="en-US" sz="2700" dirty="0"/>
          </a:p>
          <a:p>
            <a:pPr marL="0" indent="0">
              <a:buNone/>
            </a:pPr>
            <a:endParaRPr lang="en-US" sz="2700" dirty="0"/>
          </a:p>
        </p:txBody>
      </p:sp>
      <p:sp>
        <p:nvSpPr>
          <p:cNvPr id="5" name="Content Placeholder 3"/>
          <p:cNvSpPr>
            <a:spLocks noGrp="1"/>
          </p:cNvSpPr>
          <p:nvPr>
            <p:ph sz="half" idx="2"/>
          </p:nvPr>
        </p:nvSpPr>
        <p:spPr>
          <a:xfrm>
            <a:off x="9796463" y="1457324"/>
            <a:ext cx="1400174" cy="5276850"/>
          </a:xfrm>
        </p:spPr>
        <p:txBody>
          <a:bodyPr>
            <a:normAutofit/>
          </a:bodyPr>
          <a:lstStyle/>
          <a:p>
            <a:pPr marL="0" indent="0" algn="r">
              <a:lnSpc>
                <a:spcPct val="100000"/>
              </a:lnSpc>
              <a:spcBef>
                <a:spcPts val="0"/>
              </a:spcBef>
              <a:buNone/>
            </a:pPr>
            <a:r>
              <a:rPr lang="en-US" sz="6500" dirty="0">
                <a:solidFill>
                  <a:srgbClr val="FF0000"/>
                </a:solidFill>
                <a:sym typeface="Wingdings" panose="05000000000000000000" pitchFamily="2" charset="2"/>
              </a:rPr>
              <a:t></a:t>
            </a:r>
            <a:r>
              <a:rPr lang="en-US" sz="3000" dirty="0">
                <a:sym typeface="Wingdings" panose="05000000000000000000" pitchFamily="2" charset="2"/>
              </a:rPr>
              <a:t>No</a:t>
            </a:r>
            <a:endParaRPr lang="en-US" sz="3000" dirty="0"/>
          </a:p>
          <a:p>
            <a:pPr marL="0" indent="0" algn="r">
              <a:lnSpc>
                <a:spcPct val="100000"/>
              </a:lnSpc>
              <a:spcBef>
                <a:spcPts val="0"/>
              </a:spcBef>
              <a:buNone/>
            </a:pPr>
            <a:r>
              <a:rPr lang="en-US" sz="6500" dirty="0">
                <a:solidFill>
                  <a:srgbClr val="00B050"/>
                </a:solidFill>
                <a:sym typeface="Wingdings" panose="05000000000000000000" pitchFamily="2" charset="2"/>
              </a:rPr>
              <a:t></a:t>
            </a:r>
            <a:r>
              <a:rPr lang="en-US" sz="3000" dirty="0"/>
              <a:t>Yes</a:t>
            </a:r>
          </a:p>
          <a:p>
            <a:pPr marL="0" indent="0" algn="r">
              <a:lnSpc>
                <a:spcPct val="100000"/>
              </a:lnSpc>
              <a:spcBef>
                <a:spcPts val="0"/>
              </a:spcBef>
              <a:buNone/>
            </a:pPr>
            <a:r>
              <a:rPr lang="en-US" sz="6500" dirty="0">
                <a:solidFill>
                  <a:srgbClr val="FF0000"/>
                </a:solidFill>
                <a:sym typeface="Wingdings" panose="05000000000000000000" pitchFamily="2" charset="2"/>
              </a:rPr>
              <a:t></a:t>
            </a:r>
            <a:r>
              <a:rPr lang="en-US" sz="3000" dirty="0">
                <a:sym typeface="Wingdings" panose="05000000000000000000" pitchFamily="2" charset="2"/>
              </a:rPr>
              <a:t>No</a:t>
            </a:r>
          </a:p>
          <a:p>
            <a:pPr marL="0" indent="0" algn="r">
              <a:lnSpc>
                <a:spcPct val="100000"/>
              </a:lnSpc>
              <a:spcBef>
                <a:spcPts val="0"/>
              </a:spcBef>
              <a:buNone/>
            </a:pPr>
            <a:endParaRPr lang="en-US" sz="3000" dirty="0"/>
          </a:p>
          <a:p>
            <a:pPr marL="0" indent="0" algn="r">
              <a:lnSpc>
                <a:spcPct val="100000"/>
              </a:lnSpc>
              <a:spcBef>
                <a:spcPts val="0"/>
              </a:spcBef>
              <a:buNone/>
            </a:pPr>
            <a:r>
              <a:rPr lang="en-US" sz="6500" dirty="0">
                <a:solidFill>
                  <a:srgbClr val="FF0000"/>
                </a:solidFill>
                <a:sym typeface="Wingdings" panose="05000000000000000000" pitchFamily="2" charset="2"/>
              </a:rPr>
              <a:t></a:t>
            </a:r>
            <a:r>
              <a:rPr lang="en-US" sz="3000" dirty="0">
                <a:sym typeface="Wingdings" panose="05000000000000000000" pitchFamily="2" charset="2"/>
              </a:rPr>
              <a:t>No</a:t>
            </a:r>
            <a:endParaRPr lang="en-US" sz="3000" dirty="0"/>
          </a:p>
          <a:p>
            <a:pPr marL="0" indent="0" algn="r">
              <a:lnSpc>
                <a:spcPct val="100000"/>
              </a:lnSpc>
              <a:buNone/>
            </a:pPr>
            <a:endParaRPr lang="en-US" sz="3000" dirty="0"/>
          </a:p>
          <a:p>
            <a:pPr marL="0" indent="0" algn="r">
              <a:lnSpc>
                <a:spcPct val="100000"/>
              </a:lnSpc>
              <a:buNone/>
            </a:pPr>
            <a:endParaRPr lang="en-US" sz="3000" dirty="0"/>
          </a:p>
        </p:txBody>
      </p:sp>
    </p:spTree>
    <p:extLst>
      <p:ext uri="{BB962C8B-B14F-4D97-AF65-F5344CB8AC3E}">
        <p14:creationId xmlns:p14="http://schemas.microsoft.com/office/powerpoint/2010/main" val="167399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19" y="1"/>
            <a:ext cx="12035481" cy="1690688"/>
          </a:xfrm>
        </p:spPr>
        <p:txBody>
          <a:bodyPr/>
          <a:lstStyle/>
          <a:p>
            <a:r>
              <a:rPr lang="en-US" dirty="0"/>
              <a:t>Additional limits on accommodation</a:t>
            </a:r>
          </a:p>
        </p:txBody>
      </p:sp>
      <p:sp>
        <p:nvSpPr>
          <p:cNvPr id="3" name="Content Placeholder 2"/>
          <p:cNvSpPr>
            <a:spLocks noGrp="1"/>
          </p:cNvSpPr>
          <p:nvPr>
            <p:ph sz="half" idx="1"/>
          </p:nvPr>
        </p:nvSpPr>
        <p:spPr>
          <a:xfrm>
            <a:off x="494270" y="1828800"/>
            <a:ext cx="5997146" cy="4756558"/>
          </a:xfrm>
        </p:spPr>
        <p:txBody>
          <a:bodyPr>
            <a:normAutofit/>
          </a:bodyPr>
          <a:lstStyle/>
          <a:p>
            <a:pPr marL="514350" indent="-514350">
              <a:buAutoNum type="arabicPeriod"/>
            </a:pPr>
            <a:r>
              <a:rPr lang="en-US" dirty="0"/>
              <a:t>Disability is not obvious and medical information did not show that there was a disability</a:t>
            </a:r>
          </a:p>
          <a:p>
            <a:pPr marL="514350" indent="-514350">
              <a:lnSpc>
                <a:spcPct val="200000"/>
              </a:lnSpc>
              <a:spcBef>
                <a:spcPts val="0"/>
              </a:spcBef>
              <a:buAutoNum type="arabicPeriod"/>
            </a:pPr>
            <a:r>
              <a:rPr lang="en-US" b="1" dirty="0"/>
              <a:t>Undue hardship</a:t>
            </a:r>
          </a:p>
          <a:p>
            <a:pPr marL="514350" indent="-514350">
              <a:lnSpc>
                <a:spcPct val="200000"/>
              </a:lnSpc>
              <a:spcBef>
                <a:spcPts val="0"/>
              </a:spcBef>
              <a:buAutoNum type="arabicPeriod"/>
            </a:pPr>
            <a:r>
              <a:rPr lang="en-US" b="1" dirty="0"/>
              <a:t>Fundamental alteration</a:t>
            </a:r>
          </a:p>
          <a:p>
            <a:pPr marL="514350" indent="-514350">
              <a:lnSpc>
                <a:spcPct val="200000"/>
              </a:lnSpc>
              <a:spcBef>
                <a:spcPts val="0"/>
              </a:spcBef>
              <a:buAutoNum type="arabicPeriod"/>
            </a:pPr>
            <a:r>
              <a:rPr lang="en-US" b="1" dirty="0"/>
              <a:t>Direct threat</a:t>
            </a:r>
          </a:p>
          <a:p>
            <a:pPr marL="0" indent="0">
              <a:buNone/>
            </a:pPr>
            <a:endParaRPr lang="en-US" dirty="0"/>
          </a:p>
          <a:p>
            <a:pPr marL="514350" indent="-514350">
              <a:buAutoNum type="arabicPeriod"/>
            </a:pPr>
            <a:endParaRPr lang="en-US" dirty="0"/>
          </a:p>
        </p:txBody>
      </p:sp>
      <p:pic>
        <p:nvPicPr>
          <p:cNvPr id="5" name="Content Placeholder 4" descr="Two people looking at a document together in an office sett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03308" y="1491049"/>
            <a:ext cx="5288692" cy="5288692"/>
          </a:xfrm>
        </p:spPr>
      </p:pic>
    </p:spTree>
    <p:extLst>
      <p:ext uri="{BB962C8B-B14F-4D97-AF65-F5344CB8AC3E}">
        <p14:creationId xmlns:p14="http://schemas.microsoft.com/office/powerpoint/2010/main" val="2064244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32" y="1"/>
            <a:ext cx="11172568" cy="1690688"/>
          </a:xfrm>
        </p:spPr>
        <p:txBody>
          <a:bodyPr/>
          <a:lstStyle/>
          <a:p>
            <a:r>
              <a:rPr lang="en-US" dirty="0"/>
              <a:t>“Not a disability” case</a:t>
            </a:r>
          </a:p>
        </p:txBody>
      </p:sp>
      <p:sp>
        <p:nvSpPr>
          <p:cNvPr id="3" name="Content Placeholder 2"/>
          <p:cNvSpPr>
            <a:spLocks noGrp="1"/>
          </p:cNvSpPr>
          <p:nvPr>
            <p:ph idx="1"/>
          </p:nvPr>
        </p:nvSpPr>
        <p:spPr>
          <a:xfrm>
            <a:off x="436605" y="1499286"/>
            <a:ext cx="10593860" cy="5358713"/>
          </a:xfrm>
        </p:spPr>
        <p:txBody>
          <a:bodyPr>
            <a:normAutofit/>
          </a:bodyPr>
          <a:lstStyle/>
          <a:p>
            <a:pPr marL="0" indent="0">
              <a:lnSpc>
                <a:spcPct val="120000"/>
              </a:lnSpc>
              <a:spcBef>
                <a:spcPts val="0"/>
              </a:spcBef>
              <a:buNone/>
            </a:pPr>
            <a:r>
              <a:rPr lang="en-US" dirty="0"/>
              <a:t>Employee: I wasn’t promoted because of my knee injury</a:t>
            </a:r>
          </a:p>
          <a:p>
            <a:pPr marL="0" indent="0">
              <a:lnSpc>
                <a:spcPct val="120000"/>
              </a:lnSpc>
              <a:spcBef>
                <a:spcPts val="0"/>
              </a:spcBef>
              <a:buNone/>
            </a:pPr>
            <a:endParaRPr lang="en-US" sz="1800" dirty="0"/>
          </a:p>
          <a:p>
            <a:pPr marL="0" indent="0">
              <a:lnSpc>
                <a:spcPct val="120000"/>
              </a:lnSpc>
              <a:spcBef>
                <a:spcPts val="0"/>
              </a:spcBef>
              <a:buNone/>
            </a:pPr>
            <a:r>
              <a:rPr lang="en-US" dirty="0"/>
              <a:t>Employer: We didn’t have adequate proof of a disability</a:t>
            </a:r>
          </a:p>
          <a:p>
            <a:pPr marL="0" indent="0">
              <a:lnSpc>
                <a:spcPct val="120000"/>
              </a:lnSpc>
              <a:spcBef>
                <a:spcPts val="0"/>
              </a:spcBef>
              <a:buNone/>
            </a:pPr>
            <a:endParaRPr lang="en-US" sz="1600" dirty="0"/>
          </a:p>
          <a:p>
            <a:pPr marL="0" indent="0">
              <a:lnSpc>
                <a:spcPct val="120000"/>
              </a:lnSpc>
              <a:spcBef>
                <a:spcPts val="0"/>
              </a:spcBef>
              <a:buNone/>
            </a:pPr>
            <a:r>
              <a:rPr lang="en-US" dirty="0"/>
              <a:t>Court:</a:t>
            </a:r>
          </a:p>
          <a:p>
            <a:pPr>
              <a:lnSpc>
                <a:spcPct val="120000"/>
              </a:lnSpc>
              <a:spcBef>
                <a:spcPts val="0"/>
              </a:spcBef>
              <a:tabLst>
                <a:tab pos="231775" algn="l"/>
              </a:tabLst>
            </a:pPr>
            <a:r>
              <a:rPr lang="en-US" dirty="0"/>
              <a:t>injury status can be determined without</a:t>
            </a:r>
          </a:p>
          <a:p>
            <a:pPr marL="0" indent="0">
              <a:lnSpc>
                <a:spcPct val="120000"/>
              </a:lnSpc>
              <a:spcBef>
                <a:spcPts val="0"/>
              </a:spcBef>
              <a:buNone/>
              <a:tabLst>
                <a:tab pos="231775" algn="l"/>
              </a:tabLst>
            </a:pPr>
            <a:r>
              <a:rPr lang="en-US" dirty="0"/>
              <a:t>	detailed medical evidence or expert</a:t>
            </a:r>
          </a:p>
          <a:p>
            <a:pPr marL="0" indent="0">
              <a:lnSpc>
                <a:spcPct val="120000"/>
              </a:lnSpc>
              <a:spcBef>
                <a:spcPts val="0"/>
              </a:spcBef>
              <a:buNone/>
              <a:tabLst>
                <a:tab pos="231775" algn="l"/>
              </a:tabLst>
            </a:pPr>
            <a:r>
              <a:rPr lang="en-US" dirty="0"/>
              <a:t>	testimony</a:t>
            </a:r>
          </a:p>
          <a:p>
            <a:pPr>
              <a:lnSpc>
                <a:spcPct val="120000"/>
              </a:lnSpc>
              <a:spcBef>
                <a:spcPts val="0"/>
              </a:spcBef>
              <a:tabLst>
                <a:tab pos="231775" algn="l"/>
              </a:tabLst>
            </a:pPr>
            <a:r>
              <a:rPr lang="en-US" dirty="0"/>
              <a:t>employee did not submit sufficient proof</a:t>
            </a:r>
          </a:p>
          <a:p>
            <a:pPr marL="0" indent="0">
              <a:lnSpc>
                <a:spcPct val="120000"/>
              </a:lnSpc>
              <a:spcBef>
                <a:spcPts val="0"/>
              </a:spcBef>
              <a:buNone/>
              <a:tabLst>
                <a:tab pos="231775" algn="l"/>
              </a:tabLst>
            </a:pPr>
            <a:r>
              <a:rPr lang="en-US" dirty="0"/>
              <a:t>	of substantial impairment of a major life</a:t>
            </a:r>
          </a:p>
          <a:p>
            <a:pPr marL="0" indent="0">
              <a:lnSpc>
                <a:spcPct val="120000"/>
              </a:lnSpc>
              <a:spcBef>
                <a:spcPts val="0"/>
              </a:spcBef>
              <a:buNone/>
              <a:tabLst>
                <a:tab pos="231775" algn="l"/>
              </a:tabLst>
            </a:pPr>
            <a:r>
              <a:rPr lang="en-US" dirty="0"/>
              <a:t>	activity</a:t>
            </a:r>
          </a:p>
        </p:txBody>
      </p:sp>
      <p:pic>
        <p:nvPicPr>
          <p:cNvPr id="3074" name="Picture 2" descr="Closeup of a person sitting down holding onto one of their knees with both hands. The knee is supported by a fabric brac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662930" y="3164496"/>
            <a:ext cx="4529070" cy="3693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439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43" y="1"/>
            <a:ext cx="11213757" cy="1690688"/>
          </a:xfrm>
        </p:spPr>
        <p:txBody>
          <a:bodyPr/>
          <a:lstStyle/>
          <a:p>
            <a:r>
              <a:rPr lang="en-US" dirty="0"/>
              <a:t>Five Titles of the ADA</a:t>
            </a:r>
          </a:p>
        </p:txBody>
      </p:sp>
      <p:sp>
        <p:nvSpPr>
          <p:cNvPr id="3" name="Content Placeholder 2"/>
          <p:cNvSpPr>
            <a:spLocks noGrp="1"/>
          </p:cNvSpPr>
          <p:nvPr>
            <p:ph sz="half" idx="1"/>
          </p:nvPr>
        </p:nvSpPr>
        <p:spPr>
          <a:xfrm>
            <a:off x="4449055" y="1881588"/>
            <a:ext cx="7192256" cy="4351338"/>
          </a:xfrm>
        </p:spPr>
        <p:txBody>
          <a:bodyPr>
            <a:normAutofit fontScale="92500"/>
          </a:bodyPr>
          <a:lstStyle/>
          <a:p>
            <a:pPr marL="800100" indent="-800100">
              <a:lnSpc>
                <a:spcPct val="150000"/>
              </a:lnSpc>
              <a:spcBef>
                <a:spcPts val="0"/>
              </a:spcBef>
              <a:buAutoNum type="arabicPeriod"/>
            </a:pPr>
            <a:r>
              <a:rPr lang="en-US" sz="4000" dirty="0"/>
              <a:t>Employment</a:t>
            </a:r>
          </a:p>
          <a:p>
            <a:pPr marL="800100" indent="-800100">
              <a:lnSpc>
                <a:spcPct val="150000"/>
              </a:lnSpc>
              <a:spcBef>
                <a:spcPts val="0"/>
              </a:spcBef>
              <a:buAutoNum type="arabicPeriod"/>
            </a:pPr>
            <a:r>
              <a:rPr lang="en-US" sz="4000" dirty="0"/>
              <a:t>Public Services</a:t>
            </a:r>
          </a:p>
          <a:p>
            <a:pPr marL="800100" indent="-800100">
              <a:lnSpc>
                <a:spcPct val="150000"/>
              </a:lnSpc>
              <a:spcBef>
                <a:spcPts val="0"/>
              </a:spcBef>
              <a:buAutoNum type="arabicPeriod"/>
            </a:pPr>
            <a:r>
              <a:rPr lang="en-US" sz="4000" dirty="0"/>
              <a:t>Public Accommodation</a:t>
            </a:r>
          </a:p>
          <a:p>
            <a:pPr marL="800100" indent="-800100">
              <a:lnSpc>
                <a:spcPct val="150000"/>
              </a:lnSpc>
              <a:spcBef>
                <a:spcPts val="0"/>
              </a:spcBef>
              <a:buAutoNum type="arabicPeriod"/>
            </a:pPr>
            <a:r>
              <a:rPr lang="en-US" sz="4000" dirty="0"/>
              <a:t>Telecommunication</a:t>
            </a:r>
          </a:p>
          <a:p>
            <a:pPr marL="800100" indent="-800100">
              <a:lnSpc>
                <a:spcPct val="150000"/>
              </a:lnSpc>
              <a:spcBef>
                <a:spcPts val="0"/>
              </a:spcBef>
              <a:buAutoNum type="arabicPeriod"/>
            </a:pPr>
            <a:r>
              <a:rPr lang="en-US" sz="4000" dirty="0"/>
              <a:t>Miscellaneous</a:t>
            </a:r>
          </a:p>
        </p:txBody>
      </p:sp>
      <p:sp>
        <p:nvSpPr>
          <p:cNvPr id="7" name="Rectangle 6" descr="Rectangle around the words Public Accomodation"/>
          <p:cNvSpPr/>
          <p:nvPr/>
        </p:nvSpPr>
        <p:spPr>
          <a:xfrm>
            <a:off x="4111081" y="2067965"/>
            <a:ext cx="6241409" cy="7298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200" name="Picture 8" descr="Photo of stack of 5 aged book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0" y="1905640"/>
            <a:ext cx="3703687" cy="4952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99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08" y="-29495"/>
            <a:ext cx="11156092" cy="1720184"/>
          </a:xfrm>
        </p:spPr>
        <p:txBody>
          <a:bodyPr/>
          <a:lstStyle/>
          <a:p>
            <a:r>
              <a:rPr lang="en-US" dirty="0"/>
              <a:t>Undue hardship case</a:t>
            </a:r>
          </a:p>
        </p:txBody>
      </p:sp>
      <p:sp>
        <p:nvSpPr>
          <p:cNvPr id="6" name="Content Placeholder 5"/>
          <p:cNvSpPr>
            <a:spLocks noGrp="1"/>
          </p:cNvSpPr>
          <p:nvPr>
            <p:ph sz="half" idx="1"/>
          </p:nvPr>
        </p:nvSpPr>
        <p:spPr>
          <a:xfrm>
            <a:off x="354226" y="1285103"/>
            <a:ext cx="11615351" cy="5478162"/>
          </a:xfrm>
        </p:spPr>
        <p:txBody>
          <a:bodyPr>
            <a:noAutofit/>
          </a:bodyPr>
          <a:lstStyle/>
          <a:p>
            <a:pPr marL="0" indent="0" eaLnBrk="0" fontAlgn="base" hangingPunct="0">
              <a:lnSpc>
                <a:spcPct val="100000"/>
              </a:lnSpc>
              <a:spcBef>
                <a:spcPct val="0"/>
              </a:spcBef>
              <a:spcAft>
                <a:spcPct val="0"/>
              </a:spcAft>
              <a:buNone/>
            </a:pPr>
            <a:r>
              <a:rPr lang="en-US" altLang="en-US" sz="2500" dirty="0">
                <a:solidFill>
                  <a:srgbClr val="000000"/>
                </a:solidFill>
                <a:ea typeface="Calibri" panose="020F0502020204030204" pitchFamily="34" charset="0"/>
              </a:rPr>
              <a:t>Employee:</a:t>
            </a:r>
          </a:p>
          <a:p>
            <a:pPr eaLnBrk="0" fontAlgn="base" hangingPunct="0">
              <a:lnSpc>
                <a:spcPct val="100000"/>
              </a:lnSpc>
              <a:spcBef>
                <a:spcPct val="0"/>
              </a:spcBef>
              <a:spcAft>
                <a:spcPct val="0"/>
              </a:spcAft>
            </a:pPr>
            <a:r>
              <a:rPr lang="en-US" altLang="en-US" sz="2500" dirty="0">
                <a:solidFill>
                  <a:srgbClr val="000000"/>
                </a:solidFill>
                <a:ea typeface="Calibri" panose="020F0502020204030204" pitchFamily="34" charset="0"/>
              </a:rPr>
              <a:t>Severe depression and extreme anxiety</a:t>
            </a:r>
          </a:p>
          <a:p>
            <a:pPr eaLnBrk="0" fontAlgn="base" hangingPunct="0">
              <a:lnSpc>
                <a:spcPct val="100000"/>
              </a:lnSpc>
              <a:spcBef>
                <a:spcPct val="0"/>
              </a:spcBef>
              <a:spcAft>
                <a:spcPct val="0"/>
              </a:spcAft>
            </a:pPr>
            <a:r>
              <a:rPr lang="en-US" altLang="en-US" sz="2500" dirty="0">
                <a:solidFill>
                  <a:srgbClr val="000000"/>
                </a:solidFill>
                <a:ea typeface="Calibri" panose="020F0502020204030204" pitchFamily="34" charset="0"/>
              </a:rPr>
              <a:t>Granted periodic leave based on treatment records</a:t>
            </a:r>
          </a:p>
          <a:p>
            <a:pPr marL="0" indent="0" eaLnBrk="0" fontAlgn="base" hangingPunct="0">
              <a:lnSpc>
                <a:spcPct val="100000"/>
              </a:lnSpc>
              <a:spcBef>
                <a:spcPct val="0"/>
              </a:spcBef>
              <a:spcAft>
                <a:spcPct val="0"/>
              </a:spcAft>
              <a:buNone/>
            </a:pPr>
            <a:endParaRPr lang="en-US" altLang="en-US" sz="1500" dirty="0">
              <a:solidFill>
                <a:srgbClr val="000000"/>
              </a:solidFill>
              <a:ea typeface="Calibri" panose="020F0502020204030204" pitchFamily="34" charset="0"/>
            </a:endParaRPr>
          </a:p>
          <a:p>
            <a:pPr marL="0" indent="0" eaLnBrk="0" fontAlgn="base" hangingPunct="0">
              <a:lnSpc>
                <a:spcPct val="100000"/>
              </a:lnSpc>
              <a:spcBef>
                <a:spcPct val="0"/>
              </a:spcBef>
              <a:spcAft>
                <a:spcPct val="0"/>
              </a:spcAft>
              <a:buNone/>
            </a:pPr>
            <a:r>
              <a:rPr lang="en-US" altLang="en-US" sz="2500" dirty="0">
                <a:solidFill>
                  <a:srgbClr val="000000"/>
                </a:solidFill>
                <a:ea typeface="Calibri" panose="020F0502020204030204" pitchFamily="34" charset="0"/>
              </a:rPr>
              <a:t>Employer:</a:t>
            </a:r>
          </a:p>
          <a:p>
            <a:pPr eaLnBrk="0" fontAlgn="base" hangingPunct="0">
              <a:lnSpc>
                <a:spcPct val="100000"/>
              </a:lnSpc>
              <a:spcBef>
                <a:spcPct val="0"/>
              </a:spcBef>
              <a:spcAft>
                <a:spcPct val="0"/>
              </a:spcAft>
            </a:pPr>
            <a:r>
              <a:rPr lang="en-US" altLang="en-US" sz="2500" dirty="0">
                <a:solidFill>
                  <a:srgbClr val="000000"/>
                </a:solidFill>
                <a:ea typeface="Calibri" panose="020F0502020204030204" pitchFamily="34" charset="0"/>
              </a:rPr>
              <a:t>After a 5-month leave, expected the employee to show up for work</a:t>
            </a:r>
          </a:p>
          <a:p>
            <a:pPr eaLnBrk="0" fontAlgn="base" hangingPunct="0">
              <a:lnSpc>
                <a:spcPct val="100000"/>
              </a:lnSpc>
              <a:spcBef>
                <a:spcPct val="0"/>
              </a:spcBef>
              <a:spcAft>
                <a:spcPct val="0"/>
              </a:spcAft>
            </a:pPr>
            <a:r>
              <a:rPr lang="en-US" altLang="en-US" sz="2500" dirty="0">
                <a:solidFill>
                  <a:srgbClr val="000000"/>
                </a:solidFill>
                <a:ea typeface="Calibri" panose="020F0502020204030204" pitchFamily="34" charset="0"/>
              </a:rPr>
              <a:t>Received another request for 1 year of leave from the employee’s doctor</a:t>
            </a:r>
          </a:p>
          <a:p>
            <a:pPr eaLnBrk="0" fontAlgn="base" hangingPunct="0">
              <a:lnSpc>
                <a:spcPct val="100000"/>
              </a:lnSpc>
              <a:spcBef>
                <a:spcPct val="0"/>
              </a:spcBef>
              <a:spcAft>
                <a:spcPct val="0"/>
              </a:spcAft>
            </a:pPr>
            <a:r>
              <a:rPr lang="en-US" altLang="en-US" sz="2500" dirty="0">
                <a:solidFill>
                  <a:srgbClr val="000000"/>
                </a:solidFill>
                <a:ea typeface="Calibri" panose="020F0502020204030204" pitchFamily="34" charset="0"/>
              </a:rPr>
              <a:t>Denied the request, and told the employee to return to work</a:t>
            </a:r>
          </a:p>
          <a:p>
            <a:pPr eaLnBrk="0" fontAlgn="base" hangingPunct="0">
              <a:lnSpc>
                <a:spcPct val="100000"/>
              </a:lnSpc>
              <a:spcBef>
                <a:spcPct val="0"/>
              </a:spcBef>
              <a:spcAft>
                <a:spcPct val="0"/>
              </a:spcAft>
            </a:pPr>
            <a:r>
              <a:rPr lang="en-US" altLang="en-US" sz="2500" dirty="0">
                <a:solidFill>
                  <a:srgbClr val="000000"/>
                </a:solidFill>
                <a:ea typeface="Calibri" panose="020F0502020204030204" pitchFamily="34" charset="0"/>
              </a:rPr>
              <a:t>No word from employee, so fired the employee 2 months later</a:t>
            </a:r>
          </a:p>
          <a:p>
            <a:pPr marL="0" indent="0" eaLnBrk="0" fontAlgn="base" hangingPunct="0">
              <a:lnSpc>
                <a:spcPct val="100000"/>
              </a:lnSpc>
              <a:spcBef>
                <a:spcPct val="0"/>
              </a:spcBef>
              <a:spcAft>
                <a:spcPct val="0"/>
              </a:spcAft>
              <a:buNone/>
            </a:pPr>
            <a:endParaRPr lang="en-US" altLang="en-US" sz="1500" dirty="0">
              <a:solidFill>
                <a:srgbClr val="000000"/>
              </a:solidFill>
              <a:ea typeface="Calibri" panose="020F0502020204030204" pitchFamily="34" charset="0"/>
            </a:endParaRPr>
          </a:p>
          <a:p>
            <a:pPr marL="0" indent="0" eaLnBrk="0" fontAlgn="base" hangingPunct="0">
              <a:lnSpc>
                <a:spcPct val="100000"/>
              </a:lnSpc>
              <a:spcBef>
                <a:spcPct val="0"/>
              </a:spcBef>
              <a:spcAft>
                <a:spcPct val="0"/>
              </a:spcAft>
              <a:buNone/>
            </a:pPr>
            <a:r>
              <a:rPr lang="en-US" altLang="en-US" sz="2500" dirty="0">
                <a:solidFill>
                  <a:srgbClr val="000000"/>
                </a:solidFill>
                <a:ea typeface="Calibri" panose="020F0502020204030204" pitchFamily="34" charset="0"/>
              </a:rPr>
              <a:t>Courts:</a:t>
            </a:r>
          </a:p>
          <a:p>
            <a:pPr eaLnBrk="0" fontAlgn="base" hangingPunct="0">
              <a:lnSpc>
                <a:spcPct val="100000"/>
              </a:lnSpc>
              <a:spcBef>
                <a:spcPct val="0"/>
              </a:spcBef>
              <a:spcAft>
                <a:spcPct val="0"/>
              </a:spcAft>
            </a:pPr>
            <a:r>
              <a:rPr lang="en-US" altLang="en-US" sz="2500" dirty="0">
                <a:solidFill>
                  <a:srgbClr val="000000"/>
                </a:solidFill>
                <a:ea typeface="Calibri" panose="020F0502020204030204" pitchFamily="34" charset="0"/>
              </a:rPr>
              <a:t>Employees must how the requested accommodation enable them to perform essential job functions. This employee failed to do this.</a:t>
            </a:r>
          </a:p>
          <a:p>
            <a:pPr eaLnBrk="0" fontAlgn="base" hangingPunct="0">
              <a:lnSpc>
                <a:spcPct val="100000"/>
              </a:lnSpc>
              <a:spcBef>
                <a:spcPct val="0"/>
              </a:spcBef>
              <a:spcAft>
                <a:spcPct val="0"/>
              </a:spcAft>
            </a:pPr>
            <a:r>
              <a:rPr lang="en-US" altLang="en-US" sz="2500" dirty="0">
                <a:solidFill>
                  <a:srgbClr val="000000"/>
                </a:solidFill>
                <a:ea typeface="Calibri" panose="020F0502020204030204" pitchFamily="34" charset="0"/>
              </a:rPr>
              <a:t>Covering another year of leave would be a substantial burden on the employer</a:t>
            </a:r>
          </a:p>
        </p:txBody>
      </p:sp>
      <p:pic>
        <p:nvPicPr>
          <p:cNvPr id="1030" name="Picture 6" descr="Wall calendar pag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073081" y="0"/>
            <a:ext cx="4118919" cy="2743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184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659" y="1"/>
            <a:ext cx="11123141" cy="1690688"/>
          </a:xfrm>
        </p:spPr>
        <p:txBody>
          <a:bodyPr/>
          <a:lstStyle/>
          <a:p>
            <a:r>
              <a:rPr lang="en-US" dirty="0"/>
              <a:t>Best practices for employers</a:t>
            </a:r>
          </a:p>
        </p:txBody>
      </p:sp>
      <p:sp>
        <p:nvSpPr>
          <p:cNvPr id="5" name="Content Placeholder 4"/>
          <p:cNvSpPr>
            <a:spLocks noGrp="1"/>
          </p:cNvSpPr>
          <p:nvPr>
            <p:ph idx="1"/>
          </p:nvPr>
        </p:nvSpPr>
        <p:spPr>
          <a:xfrm>
            <a:off x="626076" y="1507524"/>
            <a:ext cx="6705600" cy="5350476"/>
          </a:xfrm>
        </p:spPr>
        <p:txBody>
          <a:bodyPr>
            <a:normAutofit lnSpcReduction="10000"/>
          </a:bodyPr>
          <a:lstStyle/>
          <a:p>
            <a:pPr marL="0" indent="0" eaLnBrk="0" fontAlgn="base" hangingPunct="0">
              <a:lnSpc>
                <a:spcPct val="120000"/>
              </a:lnSpc>
              <a:spcBef>
                <a:spcPts val="0"/>
              </a:spcBef>
              <a:buNone/>
            </a:pPr>
            <a:r>
              <a:rPr lang="en-US" altLang="en-US" sz="3300" dirty="0">
                <a:solidFill>
                  <a:srgbClr val="000000"/>
                </a:solidFill>
                <a:ea typeface="Calibri" panose="020F0502020204030204" pitchFamily="34" charset="0"/>
                <a:cs typeface="Calibri" panose="020F0502020204030204" pitchFamily="34" charset="0"/>
              </a:rPr>
              <a:t>During the interactive process:</a:t>
            </a:r>
          </a:p>
          <a:p>
            <a:pPr marL="461963" indent="-293688" eaLnBrk="0" fontAlgn="base" hangingPunct="0">
              <a:lnSpc>
                <a:spcPct val="120000"/>
              </a:lnSpc>
              <a:spcBef>
                <a:spcPts val="0"/>
              </a:spcBef>
            </a:pPr>
            <a:r>
              <a:rPr lang="en-US" altLang="en-US" sz="3300" dirty="0">
                <a:solidFill>
                  <a:srgbClr val="000000"/>
                </a:solidFill>
                <a:ea typeface="Calibri" panose="020F0502020204030204" pitchFamily="34" charset="0"/>
                <a:cs typeface="Calibri" panose="020F0502020204030204" pitchFamily="34" charset="0"/>
              </a:rPr>
              <a:t>be proactive, be willing</a:t>
            </a:r>
          </a:p>
          <a:p>
            <a:pPr marL="461963" indent="-293688" eaLnBrk="0" fontAlgn="base" hangingPunct="0">
              <a:lnSpc>
                <a:spcPct val="120000"/>
              </a:lnSpc>
              <a:spcBef>
                <a:spcPts val="0"/>
              </a:spcBef>
            </a:pPr>
            <a:r>
              <a:rPr lang="en-US" altLang="en-US" sz="3300" dirty="0">
                <a:solidFill>
                  <a:srgbClr val="000000"/>
                </a:solidFill>
                <a:ea typeface="Calibri" panose="020F0502020204030204" pitchFamily="34" charset="0"/>
                <a:cs typeface="Calibri" panose="020F0502020204030204" pitchFamily="34" charset="0"/>
              </a:rPr>
              <a:t>document all efforts</a:t>
            </a:r>
            <a:endParaRPr lang="en-US" altLang="en-US" sz="3300" dirty="0"/>
          </a:p>
          <a:p>
            <a:pPr marL="0" indent="0">
              <a:lnSpc>
                <a:spcPct val="120000"/>
              </a:lnSpc>
              <a:spcBef>
                <a:spcPts val="0"/>
              </a:spcBef>
              <a:buNone/>
            </a:pPr>
            <a:endParaRPr lang="en-US" sz="3300" dirty="0"/>
          </a:p>
          <a:p>
            <a:pPr marL="0" indent="0">
              <a:lnSpc>
                <a:spcPct val="120000"/>
              </a:lnSpc>
              <a:spcBef>
                <a:spcPts val="0"/>
              </a:spcBef>
              <a:buNone/>
            </a:pPr>
            <a:r>
              <a:rPr lang="en-US" sz="3300" dirty="0"/>
              <a:t>Consider “meaningful measures:”</a:t>
            </a:r>
          </a:p>
          <a:p>
            <a:pPr marL="461963" indent="-293688">
              <a:lnSpc>
                <a:spcPct val="120000"/>
              </a:lnSpc>
              <a:spcBef>
                <a:spcPts val="0"/>
              </a:spcBef>
            </a:pPr>
            <a:r>
              <a:rPr lang="en-US" sz="3300" dirty="0"/>
              <a:t>ADA coordinator</a:t>
            </a:r>
          </a:p>
          <a:p>
            <a:pPr marL="461963" indent="-293688">
              <a:lnSpc>
                <a:spcPct val="120000"/>
              </a:lnSpc>
              <a:spcBef>
                <a:spcPts val="0"/>
              </a:spcBef>
            </a:pPr>
            <a:r>
              <a:rPr lang="en-US" sz="3300" dirty="0"/>
              <a:t>written ADA policies &amp; procedures</a:t>
            </a:r>
          </a:p>
          <a:p>
            <a:pPr marL="461963" indent="-293688">
              <a:lnSpc>
                <a:spcPct val="120000"/>
              </a:lnSpc>
              <a:spcBef>
                <a:spcPts val="0"/>
              </a:spcBef>
            </a:pPr>
            <a:r>
              <a:rPr lang="en-US" sz="3300" dirty="0"/>
              <a:t>accommodation log</a:t>
            </a:r>
          </a:p>
          <a:p>
            <a:pPr marL="461963" indent="-293688">
              <a:lnSpc>
                <a:spcPct val="120000"/>
              </a:lnSpc>
              <a:spcBef>
                <a:spcPts val="0"/>
              </a:spcBef>
            </a:pPr>
            <a:r>
              <a:rPr lang="en-US" sz="3300" dirty="0"/>
              <a:t>train all employees</a:t>
            </a:r>
          </a:p>
          <a:p>
            <a:pPr marL="0" indent="0">
              <a:buNone/>
            </a:pPr>
            <a:endParaRPr lang="en-US" sz="4000" dirty="0"/>
          </a:p>
          <a:p>
            <a:pPr marL="0" lvl="0" indent="0" eaLnBrk="0" fontAlgn="base" hangingPunct="0">
              <a:lnSpc>
                <a:spcPct val="100000"/>
              </a:lnSpc>
              <a:spcBef>
                <a:spcPct val="0"/>
              </a:spcBef>
              <a:spcAft>
                <a:spcPct val="0"/>
              </a:spcAft>
              <a:buNone/>
            </a:pPr>
            <a:endParaRPr lang="en-US" altLang="en-US" sz="4000" dirty="0">
              <a:latin typeface="Arial" panose="020B0604020202020204" pitchFamily="34" charset="0"/>
            </a:endParaRPr>
          </a:p>
          <a:p>
            <a:endParaRPr lang="en-US" dirty="0"/>
          </a:p>
        </p:txBody>
      </p:sp>
      <p:pic>
        <p:nvPicPr>
          <p:cNvPr id="3" name="Picture 2" descr="Person of short stature using a walker while standing at a podium"/>
          <p:cNvPicPr>
            <a:picLocks noChangeAspect="1"/>
          </p:cNvPicPr>
          <p:nvPr/>
        </p:nvPicPr>
        <p:blipFill rotWithShape="1">
          <a:blip r:embed="rId3">
            <a:extLst>
              <a:ext uri="{28A0092B-C50C-407E-A947-70E740481C1C}">
                <a14:useLocalDpi xmlns:a14="http://schemas.microsoft.com/office/drawing/2010/main" val="0"/>
              </a:ext>
            </a:extLst>
          </a:blip>
          <a:srcRect l="48159" r="3533"/>
          <a:stretch/>
        </p:blipFill>
        <p:spPr>
          <a:xfrm>
            <a:off x="7768281" y="-18487"/>
            <a:ext cx="4423719" cy="6876488"/>
          </a:xfrm>
          <a:prstGeom prst="rect">
            <a:avLst/>
          </a:prstGeom>
        </p:spPr>
      </p:pic>
    </p:spTree>
    <p:extLst>
      <p:ext uri="{BB962C8B-B14F-4D97-AF65-F5344CB8AC3E}">
        <p14:creationId xmlns:p14="http://schemas.microsoft.com/office/powerpoint/2010/main" val="86825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184" y="1"/>
            <a:ext cx="11139616" cy="1690688"/>
          </a:xfrm>
        </p:spPr>
        <p:txBody>
          <a:bodyPr/>
          <a:lstStyle/>
          <a:p>
            <a:r>
              <a:rPr lang="en-US" dirty="0"/>
              <a:t>Review and wrap-up: ADA Title I</a:t>
            </a:r>
          </a:p>
        </p:txBody>
      </p:sp>
      <p:sp>
        <p:nvSpPr>
          <p:cNvPr id="3" name="Content Placeholder 2"/>
          <p:cNvSpPr>
            <a:spLocks noGrp="1"/>
          </p:cNvSpPr>
          <p:nvPr>
            <p:ph idx="1"/>
          </p:nvPr>
        </p:nvSpPr>
        <p:spPr>
          <a:xfrm>
            <a:off x="378941" y="1581665"/>
            <a:ext cx="11623589" cy="5276335"/>
          </a:xfrm>
        </p:spPr>
        <p:txBody>
          <a:bodyPr>
            <a:normAutofit/>
          </a:bodyPr>
          <a:lstStyle/>
          <a:p>
            <a:pPr marL="0" indent="0">
              <a:lnSpc>
                <a:spcPct val="110000"/>
              </a:lnSpc>
              <a:spcBef>
                <a:spcPts val="0"/>
              </a:spcBef>
              <a:buNone/>
            </a:pPr>
            <a:r>
              <a:rPr lang="en-US" sz="2600" dirty="0"/>
              <a:t>True or false? An employee must use the words “reasonable accommodation” in order to formally make a reasonable accommodation request.</a:t>
            </a:r>
          </a:p>
          <a:p>
            <a:pPr marL="0" indent="0">
              <a:lnSpc>
                <a:spcPct val="110000"/>
              </a:lnSpc>
              <a:spcBef>
                <a:spcPts val="0"/>
              </a:spcBef>
              <a:buNone/>
            </a:pPr>
            <a:endParaRPr lang="en-US" sz="1400" dirty="0"/>
          </a:p>
          <a:p>
            <a:pPr marL="0" indent="0">
              <a:lnSpc>
                <a:spcPct val="110000"/>
              </a:lnSpc>
              <a:spcBef>
                <a:spcPts val="0"/>
              </a:spcBef>
              <a:buNone/>
            </a:pPr>
            <a:r>
              <a:rPr lang="en-US" sz="2600" dirty="0"/>
              <a:t>How soon should an employer respond to a reasonable accommodation request?</a:t>
            </a:r>
          </a:p>
          <a:p>
            <a:pPr marL="0" indent="0">
              <a:lnSpc>
                <a:spcPct val="110000"/>
              </a:lnSpc>
              <a:spcBef>
                <a:spcPts val="0"/>
              </a:spcBef>
              <a:buNone/>
            </a:pPr>
            <a:endParaRPr lang="en-US" sz="1400" dirty="0"/>
          </a:p>
          <a:p>
            <a:pPr marL="0" indent="0">
              <a:lnSpc>
                <a:spcPct val="110000"/>
              </a:lnSpc>
              <a:spcBef>
                <a:spcPts val="0"/>
              </a:spcBef>
              <a:buNone/>
            </a:pPr>
            <a:r>
              <a:rPr lang="en-US" sz="2600" dirty="0"/>
              <a:t>True or false? Employers always have the right to review all medical history of the employee so they can verify disability or need for accommodation.</a:t>
            </a:r>
          </a:p>
          <a:p>
            <a:pPr marL="0" indent="0">
              <a:lnSpc>
                <a:spcPct val="110000"/>
              </a:lnSpc>
              <a:spcBef>
                <a:spcPts val="0"/>
              </a:spcBef>
              <a:buNone/>
            </a:pPr>
            <a:endParaRPr lang="en-US" sz="1400" dirty="0"/>
          </a:p>
          <a:p>
            <a:pPr marL="0" indent="0">
              <a:lnSpc>
                <a:spcPct val="110000"/>
              </a:lnSpc>
              <a:spcBef>
                <a:spcPts val="0"/>
              </a:spcBef>
              <a:buNone/>
            </a:pPr>
            <a:r>
              <a:rPr lang="en-US" sz="2600" dirty="0"/>
              <a:t>What are the hard limits employers should know about providing accommodations?</a:t>
            </a:r>
            <a:br>
              <a:rPr lang="en-US" sz="2600" dirty="0"/>
            </a:br>
            <a:endParaRPr lang="en-US" sz="1400" dirty="0"/>
          </a:p>
          <a:p>
            <a:pPr marL="0" indent="0">
              <a:lnSpc>
                <a:spcPct val="110000"/>
              </a:lnSpc>
              <a:spcBef>
                <a:spcPts val="0"/>
              </a:spcBef>
              <a:buNone/>
            </a:pPr>
            <a:r>
              <a:rPr lang="en-US" sz="2600" dirty="0"/>
              <a:t>Who enforces employment rights under the ADA?</a:t>
            </a:r>
          </a:p>
          <a:p>
            <a:pPr marL="0" indent="0">
              <a:lnSpc>
                <a:spcPct val="110000"/>
              </a:lnSpc>
              <a:spcBef>
                <a:spcPts val="0"/>
              </a:spcBef>
              <a:buNone/>
            </a:pPr>
            <a:endParaRPr lang="en-US" sz="1400" dirty="0"/>
          </a:p>
          <a:p>
            <a:pPr marL="0" indent="0">
              <a:lnSpc>
                <a:spcPct val="110000"/>
              </a:lnSpc>
              <a:spcBef>
                <a:spcPts val="0"/>
              </a:spcBef>
              <a:buNone/>
            </a:pPr>
            <a:r>
              <a:rPr lang="en-US" sz="2600" dirty="0"/>
              <a:t>Did you learn anything new or re-affirm something you already knew?</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61465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2378"/>
            <a:ext cx="6868230" cy="3970638"/>
          </a:xfrm>
        </p:spPr>
        <p:txBody>
          <a:bodyPr>
            <a:normAutofit/>
          </a:bodyPr>
          <a:lstStyle/>
          <a:p>
            <a:pPr>
              <a:lnSpc>
                <a:spcPct val="100000"/>
              </a:lnSpc>
            </a:pPr>
            <a:r>
              <a:rPr lang="en-US" sz="5000" b="1" dirty="0"/>
              <a:t>ADA Title III</a:t>
            </a:r>
            <a:br>
              <a:rPr lang="en-US" sz="5000" b="1" dirty="0"/>
            </a:br>
            <a:r>
              <a:rPr lang="en-US" sz="5000" b="1" dirty="0"/>
              <a:t>Public Accommodation</a:t>
            </a:r>
            <a:br>
              <a:rPr lang="en-US" b="1" dirty="0"/>
            </a:br>
            <a:br>
              <a:rPr lang="en-US" sz="3300" b="1" dirty="0"/>
            </a:br>
            <a:r>
              <a:rPr lang="en-US" sz="3300" dirty="0"/>
              <a:t>by Mell Toy</a:t>
            </a:r>
            <a:br>
              <a:rPr lang="en-US" sz="4000" b="1" dirty="0"/>
            </a:br>
            <a:endParaRPr lang="en-US" sz="2700" dirty="0"/>
          </a:p>
        </p:txBody>
      </p:sp>
      <p:pic>
        <p:nvPicPr>
          <p:cNvPr id="5" name="Picture 10" descr="Northwest ADA Center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3396" y="4563764"/>
            <a:ext cx="4626033" cy="11420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Yes We Are Open sign hanging in a window"/>
          <p:cNvPicPr>
            <a:picLocks noChangeAspect="1"/>
          </p:cNvPicPr>
          <p:nvPr/>
        </p:nvPicPr>
        <p:blipFill rotWithShape="1">
          <a:blip r:embed="rId4">
            <a:extLst>
              <a:ext uri="{28A0092B-C50C-407E-A947-70E740481C1C}">
                <a14:useLocalDpi xmlns:a14="http://schemas.microsoft.com/office/drawing/2010/main" val="0"/>
              </a:ext>
            </a:extLst>
          </a:blip>
          <a:srcRect l="31583" r="6614"/>
          <a:stretch/>
        </p:blipFill>
        <p:spPr>
          <a:xfrm>
            <a:off x="6868230" y="-4118"/>
            <a:ext cx="5323770" cy="4864442"/>
          </a:xfrm>
          <a:prstGeom prst="rect">
            <a:avLst/>
          </a:prstGeom>
        </p:spPr>
      </p:pic>
      <p:sp>
        <p:nvSpPr>
          <p:cNvPr id="8" name="Subtitle 7"/>
          <p:cNvSpPr>
            <a:spLocks noGrp="1"/>
          </p:cNvSpPr>
          <p:nvPr>
            <p:ph type="subTitle" idx="1"/>
          </p:nvPr>
        </p:nvSpPr>
        <p:spPr>
          <a:xfrm>
            <a:off x="1013396" y="5705817"/>
            <a:ext cx="10420723" cy="596129"/>
          </a:xfrm>
        </p:spPr>
        <p:txBody>
          <a:bodyPr>
            <a:normAutofit/>
          </a:bodyPr>
          <a:lstStyle/>
          <a:p>
            <a:pPr algn="l"/>
            <a:r>
              <a:rPr lang="en-US" sz="3000" dirty="0"/>
              <a:t>800-949-4232 </a:t>
            </a:r>
            <a:r>
              <a:rPr lang="en-US" sz="2000" dirty="0">
                <a:sym typeface="Wingdings" panose="05000000000000000000" pitchFamily="2" charset="2"/>
              </a:rPr>
              <a:t></a:t>
            </a:r>
            <a:r>
              <a:rPr lang="en-US" sz="3000" dirty="0">
                <a:sym typeface="Wingdings" panose="05000000000000000000" pitchFamily="2" charset="2"/>
              </a:rPr>
              <a:t> </a:t>
            </a:r>
            <a:r>
              <a:rPr lang="en-US" sz="3000" dirty="0"/>
              <a:t>www.nwadacenter.org </a:t>
            </a:r>
            <a:r>
              <a:rPr lang="en-US" sz="2000" dirty="0">
                <a:sym typeface="Wingdings" panose="05000000000000000000" pitchFamily="2" charset="2"/>
              </a:rPr>
              <a:t></a:t>
            </a:r>
            <a:r>
              <a:rPr lang="en-US" sz="3000" dirty="0">
                <a:sym typeface="Wingdings" panose="05000000000000000000" pitchFamily="2" charset="2"/>
              </a:rPr>
              <a:t> nwadactr@uw.edu</a:t>
            </a:r>
            <a:endParaRPr lang="en-US" sz="3000" dirty="0"/>
          </a:p>
          <a:p>
            <a:endParaRPr lang="en-US" dirty="0"/>
          </a:p>
        </p:txBody>
      </p:sp>
    </p:spTree>
    <p:extLst>
      <p:ext uri="{BB962C8B-B14F-4D97-AF65-F5344CB8AC3E}">
        <p14:creationId xmlns:p14="http://schemas.microsoft.com/office/powerpoint/2010/main" val="1077539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19" y="1"/>
            <a:ext cx="11197281" cy="1690688"/>
          </a:xfrm>
        </p:spPr>
        <p:txBody>
          <a:bodyPr/>
          <a:lstStyle/>
          <a:p>
            <a:r>
              <a:rPr lang="en-US" dirty="0"/>
              <a:t>Disclaimer</a:t>
            </a:r>
          </a:p>
        </p:txBody>
      </p:sp>
      <p:sp>
        <p:nvSpPr>
          <p:cNvPr id="3" name="Content Placeholder 2"/>
          <p:cNvSpPr>
            <a:spLocks noGrp="1"/>
          </p:cNvSpPr>
          <p:nvPr>
            <p:ph idx="1"/>
          </p:nvPr>
        </p:nvSpPr>
        <p:spPr/>
        <p:txBody>
          <a:bodyPr/>
          <a:lstStyle/>
          <a:p>
            <a:pPr marL="0" indent="0">
              <a:lnSpc>
                <a:spcPct val="100000"/>
              </a:lnSpc>
              <a:spcBef>
                <a:spcPts val="0"/>
              </a:spcBef>
              <a:buNone/>
            </a:pPr>
            <a:r>
              <a:rPr lang="en-US" dirty="0"/>
              <a:t>The Northwest ADA Center is funded under a grant from the Administration for Community Living (ACL), NIDILRR grant #90DP0095.  However, these contents do not necessarily represent the policy of the ACL, and you should not assume endorsement by the Federal Government.</a:t>
            </a:r>
          </a:p>
          <a:p>
            <a:pPr marL="0" indent="0">
              <a:buNone/>
            </a:pPr>
            <a:endParaRPr lang="en-US" dirty="0"/>
          </a:p>
        </p:txBody>
      </p:sp>
      <p:pic>
        <p:nvPicPr>
          <p:cNvPr id="4" name="Picture 2" descr="Logo for NIDILRR: National Institute on Disability, Independent Living, and Rehabilitation Researc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10435" y="4414672"/>
            <a:ext cx="4202120" cy="2106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867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19" y="1"/>
            <a:ext cx="11197281" cy="1690688"/>
          </a:xfrm>
        </p:spPr>
        <p:txBody>
          <a:bodyPr/>
          <a:lstStyle/>
          <a:p>
            <a:r>
              <a:rPr lang="en-US" dirty="0"/>
              <a:t>Five Titles of the ADA</a:t>
            </a:r>
          </a:p>
        </p:txBody>
      </p:sp>
      <p:sp>
        <p:nvSpPr>
          <p:cNvPr id="3" name="Content Placeholder 2"/>
          <p:cNvSpPr>
            <a:spLocks noGrp="1"/>
          </p:cNvSpPr>
          <p:nvPr>
            <p:ph sz="half" idx="1"/>
          </p:nvPr>
        </p:nvSpPr>
        <p:spPr>
          <a:xfrm>
            <a:off x="4449055" y="1881588"/>
            <a:ext cx="7192256" cy="4351338"/>
          </a:xfrm>
        </p:spPr>
        <p:txBody>
          <a:bodyPr>
            <a:normAutofit fontScale="92500"/>
          </a:bodyPr>
          <a:lstStyle/>
          <a:p>
            <a:pPr marL="800100" indent="-800100">
              <a:lnSpc>
                <a:spcPct val="150000"/>
              </a:lnSpc>
              <a:spcBef>
                <a:spcPts val="0"/>
              </a:spcBef>
              <a:buAutoNum type="arabicPeriod"/>
            </a:pPr>
            <a:r>
              <a:rPr lang="en-US" sz="4000" dirty="0"/>
              <a:t>Employment</a:t>
            </a:r>
          </a:p>
          <a:p>
            <a:pPr marL="800100" indent="-800100">
              <a:lnSpc>
                <a:spcPct val="150000"/>
              </a:lnSpc>
              <a:spcBef>
                <a:spcPts val="0"/>
              </a:spcBef>
              <a:buAutoNum type="arabicPeriod"/>
            </a:pPr>
            <a:r>
              <a:rPr lang="en-US" sz="4000" dirty="0"/>
              <a:t>Public Services</a:t>
            </a:r>
          </a:p>
          <a:p>
            <a:pPr marL="800100" indent="-800100">
              <a:lnSpc>
                <a:spcPct val="150000"/>
              </a:lnSpc>
              <a:spcBef>
                <a:spcPts val="0"/>
              </a:spcBef>
              <a:buAutoNum type="arabicPeriod"/>
            </a:pPr>
            <a:r>
              <a:rPr lang="en-US" sz="4000" dirty="0"/>
              <a:t>Public Accommodation</a:t>
            </a:r>
          </a:p>
          <a:p>
            <a:pPr marL="800100" indent="-800100">
              <a:lnSpc>
                <a:spcPct val="150000"/>
              </a:lnSpc>
              <a:spcBef>
                <a:spcPts val="0"/>
              </a:spcBef>
              <a:buAutoNum type="arabicPeriod"/>
            </a:pPr>
            <a:r>
              <a:rPr lang="en-US" sz="4000" dirty="0"/>
              <a:t>Telecommunication</a:t>
            </a:r>
          </a:p>
          <a:p>
            <a:pPr marL="800100" indent="-800100">
              <a:lnSpc>
                <a:spcPct val="150000"/>
              </a:lnSpc>
              <a:spcBef>
                <a:spcPts val="0"/>
              </a:spcBef>
              <a:buAutoNum type="arabicPeriod"/>
            </a:pPr>
            <a:r>
              <a:rPr lang="en-US" sz="4000" dirty="0"/>
              <a:t>Miscellaneous</a:t>
            </a:r>
          </a:p>
        </p:txBody>
      </p:sp>
      <p:pic>
        <p:nvPicPr>
          <p:cNvPr id="8200" name="Picture 8" descr="Photo of stack of 5 aged books"/>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0" y="1905640"/>
            <a:ext cx="3703687" cy="49523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descr="Rectangle box around 3. Public Accommodation"/>
          <p:cNvSpPr/>
          <p:nvPr/>
        </p:nvSpPr>
        <p:spPr>
          <a:xfrm>
            <a:off x="4093828" y="3741490"/>
            <a:ext cx="6241409" cy="7298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593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57" y="1"/>
            <a:ext cx="11189043" cy="1690688"/>
          </a:xfrm>
        </p:spPr>
        <p:txBody>
          <a:bodyPr/>
          <a:lstStyle/>
          <a:p>
            <a:r>
              <a:rPr lang="en-US" dirty="0"/>
              <a:t>Objectives of this presentation</a:t>
            </a:r>
          </a:p>
        </p:txBody>
      </p:sp>
      <p:sp>
        <p:nvSpPr>
          <p:cNvPr id="3" name="Content Placeholder 2"/>
          <p:cNvSpPr>
            <a:spLocks noGrp="1"/>
          </p:cNvSpPr>
          <p:nvPr>
            <p:ph sz="half" idx="1"/>
          </p:nvPr>
        </p:nvSpPr>
        <p:spPr>
          <a:xfrm>
            <a:off x="494270" y="1492768"/>
            <a:ext cx="6960973" cy="5291966"/>
          </a:xfrm>
        </p:spPr>
        <p:txBody>
          <a:bodyPr>
            <a:normAutofit/>
          </a:bodyPr>
          <a:lstStyle/>
          <a:p>
            <a:pPr marL="0" lvl="1" indent="0">
              <a:lnSpc>
                <a:spcPct val="100000"/>
              </a:lnSpc>
              <a:spcBef>
                <a:spcPts val="0"/>
              </a:spcBef>
              <a:buNone/>
            </a:pPr>
            <a:r>
              <a:rPr lang="en-US" sz="2900" dirty="0"/>
              <a:t>Under Title III of the ADA...</a:t>
            </a:r>
          </a:p>
          <a:p>
            <a:pPr marL="0" lvl="1" indent="0">
              <a:lnSpc>
                <a:spcPct val="100000"/>
              </a:lnSpc>
              <a:spcBef>
                <a:spcPts val="0"/>
              </a:spcBef>
              <a:buNone/>
            </a:pPr>
            <a:endParaRPr lang="en-US" sz="2900" dirty="0"/>
          </a:p>
          <a:p>
            <a:pPr marL="288925" lvl="0" indent="-288925">
              <a:lnSpc>
                <a:spcPct val="110000"/>
              </a:lnSpc>
              <a:spcBef>
                <a:spcPts val="0"/>
              </a:spcBef>
            </a:pPr>
            <a:r>
              <a:rPr lang="en-US" dirty="0"/>
              <a:t>What is a public accommodation?</a:t>
            </a:r>
          </a:p>
          <a:p>
            <a:pPr marL="288925" lvl="0" indent="-288925">
              <a:lnSpc>
                <a:spcPct val="110000"/>
              </a:lnSpc>
              <a:spcBef>
                <a:spcPts val="0"/>
              </a:spcBef>
            </a:pPr>
            <a:endParaRPr lang="en-US" sz="2000" dirty="0"/>
          </a:p>
          <a:p>
            <a:pPr marL="288925" lvl="0" indent="-288925">
              <a:lnSpc>
                <a:spcPct val="110000"/>
              </a:lnSpc>
              <a:spcBef>
                <a:spcPts val="0"/>
              </a:spcBef>
            </a:pPr>
            <a:r>
              <a:rPr lang="en-US" dirty="0"/>
              <a:t>What are some common examples of reasonable modification for brokers?</a:t>
            </a:r>
          </a:p>
          <a:p>
            <a:pPr marL="288925" lvl="0" indent="-288925">
              <a:lnSpc>
                <a:spcPct val="110000"/>
              </a:lnSpc>
              <a:spcBef>
                <a:spcPts val="0"/>
              </a:spcBef>
            </a:pPr>
            <a:endParaRPr lang="en-US" sz="2000" dirty="0"/>
          </a:p>
          <a:p>
            <a:pPr marL="288925" lvl="0" indent="-288925">
              <a:lnSpc>
                <a:spcPct val="110000"/>
              </a:lnSpc>
              <a:spcBef>
                <a:spcPts val="0"/>
              </a:spcBef>
            </a:pPr>
            <a:r>
              <a:rPr lang="en-US" dirty="0"/>
              <a:t>What do businesses need to know about website accessibility?</a:t>
            </a:r>
          </a:p>
          <a:p>
            <a:pPr marL="288925" lvl="0" indent="-288925">
              <a:lnSpc>
                <a:spcPct val="110000"/>
              </a:lnSpc>
              <a:spcBef>
                <a:spcPts val="0"/>
              </a:spcBef>
            </a:pPr>
            <a:endParaRPr lang="en-US" sz="2000" dirty="0"/>
          </a:p>
          <a:p>
            <a:pPr marL="288925" lvl="0" indent="-288925">
              <a:lnSpc>
                <a:spcPct val="110000"/>
              </a:lnSpc>
              <a:spcBef>
                <a:spcPts val="0"/>
              </a:spcBef>
            </a:pPr>
            <a:r>
              <a:rPr lang="en-US" sz="2900" dirty="0"/>
              <a:t>Where do I go for more information?</a:t>
            </a:r>
          </a:p>
        </p:txBody>
      </p:sp>
      <p:pic>
        <p:nvPicPr>
          <p:cNvPr id="6" name="Content Placeholder 5" descr="Person in manual wheelchair facing a ascending stair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09446" y="0"/>
            <a:ext cx="4572000" cy="6858000"/>
          </a:xfrm>
        </p:spPr>
      </p:pic>
    </p:spTree>
    <p:extLst>
      <p:ext uri="{BB962C8B-B14F-4D97-AF65-F5344CB8AC3E}">
        <p14:creationId xmlns:p14="http://schemas.microsoft.com/office/powerpoint/2010/main" val="3312837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08" y="1"/>
            <a:ext cx="11156092" cy="1690688"/>
          </a:xfrm>
        </p:spPr>
        <p:txBody>
          <a:bodyPr/>
          <a:lstStyle/>
          <a:p>
            <a:r>
              <a:rPr lang="en-US" dirty="0"/>
              <a:t>Title III – Places of public accommodation</a:t>
            </a:r>
          </a:p>
        </p:txBody>
      </p:sp>
      <p:sp>
        <p:nvSpPr>
          <p:cNvPr id="3" name="Content Placeholder 2"/>
          <p:cNvSpPr>
            <a:spLocks noGrp="1"/>
          </p:cNvSpPr>
          <p:nvPr>
            <p:ph sz="half" idx="1"/>
          </p:nvPr>
        </p:nvSpPr>
        <p:spPr>
          <a:xfrm>
            <a:off x="626075" y="1474574"/>
            <a:ext cx="10518173" cy="5383426"/>
          </a:xfrm>
        </p:spPr>
        <p:txBody>
          <a:bodyPr>
            <a:noAutofit/>
          </a:bodyPr>
          <a:lstStyle/>
          <a:p>
            <a:pPr marL="0" indent="0">
              <a:lnSpc>
                <a:spcPct val="100000"/>
              </a:lnSpc>
              <a:spcBef>
                <a:spcPts val="0"/>
              </a:spcBef>
              <a:buNone/>
            </a:pPr>
            <a:r>
              <a:rPr lang="en-US" sz="2500" dirty="0"/>
              <a:t>Places that affect commerce and are</a:t>
            </a:r>
          </a:p>
          <a:p>
            <a:pPr marL="0" indent="0">
              <a:lnSpc>
                <a:spcPct val="100000"/>
              </a:lnSpc>
              <a:spcBef>
                <a:spcPts val="0"/>
              </a:spcBef>
              <a:buNone/>
            </a:pPr>
            <a:r>
              <a:rPr lang="en-US" sz="2500" dirty="0"/>
              <a:t>open to the public, such as</a:t>
            </a:r>
          </a:p>
          <a:p>
            <a:pPr marL="569913" indent="-284163">
              <a:lnSpc>
                <a:spcPct val="100000"/>
              </a:lnSpc>
              <a:spcBef>
                <a:spcPts val="0"/>
              </a:spcBef>
            </a:pPr>
            <a:r>
              <a:rPr lang="en-US" sz="2500" dirty="0"/>
              <a:t>Hotels</a:t>
            </a:r>
          </a:p>
          <a:p>
            <a:pPr marL="569913" indent="-284163">
              <a:lnSpc>
                <a:spcPct val="100000"/>
              </a:lnSpc>
              <a:spcBef>
                <a:spcPts val="0"/>
              </a:spcBef>
            </a:pPr>
            <a:r>
              <a:rPr lang="en-US" sz="2500" dirty="0"/>
              <a:t>Restaurants, bars</a:t>
            </a:r>
          </a:p>
          <a:p>
            <a:pPr marL="569913" indent="-284163">
              <a:lnSpc>
                <a:spcPct val="100000"/>
              </a:lnSpc>
              <a:spcBef>
                <a:spcPts val="0"/>
              </a:spcBef>
            </a:pPr>
            <a:r>
              <a:rPr lang="en-US" sz="2500" dirty="0"/>
              <a:t>Theaters, stadiums</a:t>
            </a:r>
          </a:p>
          <a:p>
            <a:pPr marL="569913" indent="-284163">
              <a:lnSpc>
                <a:spcPct val="100000"/>
              </a:lnSpc>
              <a:spcBef>
                <a:spcPts val="0"/>
              </a:spcBef>
            </a:pPr>
            <a:r>
              <a:rPr lang="en-US" sz="2500" dirty="0"/>
              <a:t>Stores, gas stations</a:t>
            </a:r>
          </a:p>
          <a:p>
            <a:pPr marL="569913" indent="-284163">
              <a:lnSpc>
                <a:spcPct val="100000"/>
              </a:lnSpc>
              <a:spcBef>
                <a:spcPts val="0"/>
              </a:spcBef>
            </a:pPr>
            <a:r>
              <a:rPr lang="en-US" sz="2500" dirty="0"/>
              <a:t>Banks</a:t>
            </a:r>
          </a:p>
          <a:p>
            <a:pPr marL="569913" indent="-284163">
              <a:lnSpc>
                <a:spcPct val="100000"/>
              </a:lnSpc>
              <a:spcBef>
                <a:spcPts val="0"/>
              </a:spcBef>
            </a:pPr>
            <a:r>
              <a:rPr lang="en-US" sz="2500" dirty="0"/>
              <a:t>Gyms</a:t>
            </a:r>
          </a:p>
          <a:p>
            <a:pPr marL="569913" indent="-284163">
              <a:lnSpc>
                <a:spcPct val="100000"/>
              </a:lnSpc>
              <a:spcBef>
                <a:spcPts val="0"/>
              </a:spcBef>
            </a:pPr>
            <a:r>
              <a:rPr lang="en-US" sz="2500" dirty="0"/>
              <a:t>Laundromats</a:t>
            </a:r>
          </a:p>
          <a:p>
            <a:pPr marL="569913" indent="-284163">
              <a:lnSpc>
                <a:spcPct val="100000"/>
              </a:lnSpc>
              <a:spcBef>
                <a:spcPts val="0"/>
              </a:spcBef>
            </a:pPr>
            <a:r>
              <a:rPr lang="en-US" sz="2500" dirty="0"/>
              <a:t>Hospitals, clinics</a:t>
            </a:r>
          </a:p>
          <a:p>
            <a:pPr marL="569913" indent="-284163">
              <a:lnSpc>
                <a:spcPct val="100000"/>
              </a:lnSpc>
              <a:spcBef>
                <a:spcPts val="0"/>
              </a:spcBef>
            </a:pPr>
            <a:r>
              <a:rPr lang="en-US" sz="2500" dirty="0"/>
              <a:t>Museums</a:t>
            </a:r>
          </a:p>
          <a:p>
            <a:pPr marL="0" indent="0">
              <a:lnSpc>
                <a:spcPct val="100000"/>
              </a:lnSpc>
              <a:spcBef>
                <a:spcPts val="0"/>
              </a:spcBef>
              <a:buNone/>
            </a:pPr>
            <a:endParaRPr lang="en-US" sz="2500" dirty="0"/>
          </a:p>
          <a:p>
            <a:pPr marL="0" indent="0">
              <a:lnSpc>
                <a:spcPct val="100000"/>
              </a:lnSpc>
              <a:spcBef>
                <a:spcPts val="0"/>
              </a:spcBef>
              <a:buNone/>
            </a:pPr>
            <a:r>
              <a:rPr lang="en-US" sz="2500" dirty="0"/>
              <a:t>Enforced by the US Department of Justice (DOJ)</a:t>
            </a:r>
          </a:p>
        </p:txBody>
      </p:sp>
      <p:pic>
        <p:nvPicPr>
          <p:cNvPr id="6146" name="Picture 2" descr="A row of business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57103" y="1549163"/>
            <a:ext cx="6334897" cy="4223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9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70" y="1"/>
            <a:ext cx="11164330" cy="1690688"/>
          </a:xfrm>
        </p:spPr>
        <p:txBody>
          <a:bodyPr/>
          <a:lstStyle/>
          <a:p>
            <a:r>
              <a:rPr lang="en-US" dirty="0"/>
              <a:t>General requirements of Title III</a:t>
            </a:r>
          </a:p>
        </p:txBody>
      </p:sp>
      <p:sp>
        <p:nvSpPr>
          <p:cNvPr id="3" name="Content Placeholder 2"/>
          <p:cNvSpPr>
            <a:spLocks noGrp="1"/>
          </p:cNvSpPr>
          <p:nvPr>
            <p:ph idx="1"/>
          </p:nvPr>
        </p:nvSpPr>
        <p:spPr>
          <a:xfrm>
            <a:off x="453082" y="1690689"/>
            <a:ext cx="4357816" cy="5167310"/>
          </a:xfrm>
        </p:spPr>
        <p:txBody>
          <a:bodyPr>
            <a:normAutofit/>
          </a:bodyPr>
          <a:lstStyle/>
          <a:p>
            <a:pPr>
              <a:lnSpc>
                <a:spcPct val="100000"/>
              </a:lnSpc>
              <a:spcBef>
                <a:spcPts val="0"/>
              </a:spcBef>
            </a:pPr>
            <a:r>
              <a:rPr lang="en-US" dirty="0"/>
              <a:t>Make </a:t>
            </a:r>
            <a:r>
              <a:rPr lang="en-US" b="1" dirty="0"/>
              <a:t>reasonable modifications</a:t>
            </a:r>
          </a:p>
          <a:p>
            <a:pPr marL="0" indent="0">
              <a:lnSpc>
                <a:spcPct val="100000"/>
              </a:lnSpc>
              <a:spcBef>
                <a:spcPts val="0"/>
              </a:spcBef>
              <a:buNone/>
            </a:pPr>
            <a:endParaRPr lang="en-US" dirty="0"/>
          </a:p>
          <a:p>
            <a:pPr>
              <a:lnSpc>
                <a:spcPct val="100000"/>
              </a:lnSpc>
              <a:spcBef>
                <a:spcPts val="0"/>
              </a:spcBef>
            </a:pPr>
            <a:r>
              <a:rPr lang="en-US" dirty="0"/>
              <a:t>Ensure </a:t>
            </a:r>
            <a:r>
              <a:rPr lang="en-US" b="1" dirty="0"/>
              <a:t>effective communication</a:t>
            </a:r>
          </a:p>
          <a:p>
            <a:pPr marL="0" indent="0">
              <a:lnSpc>
                <a:spcPct val="100000"/>
              </a:lnSpc>
              <a:spcBef>
                <a:spcPts val="0"/>
              </a:spcBef>
              <a:buNone/>
            </a:pPr>
            <a:endParaRPr lang="en-US" dirty="0"/>
          </a:p>
          <a:p>
            <a:pPr>
              <a:lnSpc>
                <a:spcPct val="100000"/>
              </a:lnSpc>
              <a:spcBef>
                <a:spcPts val="0"/>
              </a:spcBef>
            </a:pPr>
            <a:r>
              <a:rPr lang="en-US" dirty="0"/>
              <a:t>Remove barriers that are</a:t>
            </a:r>
          </a:p>
          <a:p>
            <a:pPr indent="4763">
              <a:lnSpc>
                <a:spcPct val="100000"/>
              </a:lnSpc>
              <a:spcBef>
                <a:spcPts val="0"/>
              </a:spcBef>
              <a:buNone/>
            </a:pPr>
            <a:r>
              <a:rPr lang="en-US" b="1" dirty="0"/>
              <a:t>readily achievable</a:t>
            </a:r>
            <a:r>
              <a:rPr lang="en-US" dirty="0"/>
              <a:t> even</a:t>
            </a:r>
          </a:p>
          <a:p>
            <a:pPr indent="4763">
              <a:lnSpc>
                <a:spcPct val="100000"/>
              </a:lnSpc>
              <a:spcBef>
                <a:spcPts val="0"/>
              </a:spcBef>
              <a:buNone/>
            </a:pPr>
            <a:r>
              <a:rPr lang="en-US" dirty="0"/>
              <a:t>when no alterations or</a:t>
            </a:r>
          </a:p>
          <a:p>
            <a:pPr indent="4763">
              <a:lnSpc>
                <a:spcPct val="100000"/>
              </a:lnSpc>
              <a:spcBef>
                <a:spcPts val="0"/>
              </a:spcBef>
              <a:buNone/>
            </a:pPr>
            <a:r>
              <a:rPr lang="en-US" dirty="0"/>
              <a:t>renovations are planned</a:t>
            </a:r>
          </a:p>
          <a:p>
            <a:pPr indent="4763">
              <a:lnSpc>
                <a:spcPct val="100000"/>
              </a:lnSpc>
              <a:spcBef>
                <a:spcPts val="0"/>
              </a:spcBef>
              <a:buNone/>
            </a:pPr>
            <a:endParaRPr lang="en-US" dirty="0"/>
          </a:p>
          <a:p>
            <a:pPr marL="0" indent="0">
              <a:buNone/>
            </a:pPr>
            <a:endParaRPr lang="en-US" dirty="0"/>
          </a:p>
        </p:txBody>
      </p:sp>
      <p:pic>
        <p:nvPicPr>
          <p:cNvPr id="2050" name="Picture 2" descr="Three people seated at a table in a home. Two people are signing to each other"/>
          <p:cNvPicPr>
            <a:picLocks noChangeAspect="1" noChangeArrowheads="1"/>
          </p:cNvPicPr>
          <p:nvPr/>
        </p:nvPicPr>
        <p:blipFill rotWithShape="1">
          <a:blip r:embed="rId3">
            <a:extLst>
              <a:ext uri="{28A0092B-C50C-407E-A947-70E740481C1C}">
                <a14:useLocalDpi xmlns:a14="http://schemas.microsoft.com/office/drawing/2010/main" val="0"/>
              </a:ext>
            </a:extLst>
          </a:blip>
          <a:srcRect l="1803" t="9203" r="13084"/>
          <a:stretch/>
        </p:blipFill>
        <p:spPr bwMode="auto">
          <a:xfrm>
            <a:off x="4926226" y="1690688"/>
            <a:ext cx="7265774" cy="516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353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43" y="1"/>
            <a:ext cx="11213757" cy="1690688"/>
          </a:xfrm>
        </p:spPr>
        <p:txBody>
          <a:bodyPr/>
          <a:lstStyle/>
          <a:p>
            <a:r>
              <a:rPr lang="en-US" dirty="0"/>
              <a:t>Examples of Title III reasonable modification </a:t>
            </a:r>
          </a:p>
        </p:txBody>
      </p:sp>
      <p:sp>
        <p:nvSpPr>
          <p:cNvPr id="3" name="Content Placeholder 2"/>
          <p:cNvSpPr>
            <a:spLocks noGrp="1"/>
          </p:cNvSpPr>
          <p:nvPr>
            <p:ph idx="1"/>
          </p:nvPr>
        </p:nvSpPr>
        <p:spPr>
          <a:xfrm>
            <a:off x="354227" y="1493240"/>
            <a:ext cx="7537621" cy="5364760"/>
          </a:xfrm>
        </p:spPr>
        <p:txBody>
          <a:bodyPr>
            <a:normAutofit lnSpcReduction="10000"/>
          </a:bodyPr>
          <a:lstStyle/>
          <a:p>
            <a:pPr marL="0" indent="0">
              <a:lnSpc>
                <a:spcPct val="100000"/>
              </a:lnSpc>
              <a:spcBef>
                <a:spcPts val="0"/>
              </a:spcBef>
              <a:buNone/>
            </a:pPr>
            <a:r>
              <a:rPr lang="en-US" dirty="0"/>
              <a:t>Service animals are permitted in an business that has a no-pets policy.</a:t>
            </a:r>
          </a:p>
          <a:p>
            <a:pPr marL="0" indent="0">
              <a:lnSpc>
                <a:spcPct val="100000"/>
              </a:lnSpc>
              <a:spcBef>
                <a:spcPts val="0"/>
              </a:spcBef>
              <a:buNone/>
            </a:pPr>
            <a:endParaRPr lang="en-US" sz="2000" dirty="0"/>
          </a:p>
          <a:p>
            <a:pPr marL="0" indent="0">
              <a:lnSpc>
                <a:spcPct val="100000"/>
              </a:lnSpc>
              <a:spcBef>
                <a:spcPts val="0"/>
              </a:spcBef>
              <a:buNone/>
            </a:pPr>
            <a:r>
              <a:rPr lang="en-US" dirty="0"/>
              <a:t>A realtor guides a person who is blind on a tour of a home or apartment building.</a:t>
            </a:r>
          </a:p>
          <a:p>
            <a:pPr marL="0" indent="0">
              <a:lnSpc>
                <a:spcPct val="100000"/>
              </a:lnSpc>
              <a:spcBef>
                <a:spcPts val="0"/>
              </a:spcBef>
              <a:buNone/>
            </a:pPr>
            <a:endParaRPr lang="en-US" sz="2000" dirty="0"/>
          </a:p>
          <a:p>
            <a:pPr marL="0" indent="0">
              <a:lnSpc>
                <a:spcPct val="100000"/>
              </a:lnSpc>
              <a:spcBef>
                <a:spcPts val="0"/>
              </a:spcBef>
              <a:buNone/>
            </a:pPr>
            <a:r>
              <a:rPr lang="en-US" dirty="0"/>
              <a:t>Because the office is inaccessible, a realtor and client who uses a wheelchair meet at a coffee shop that is accessible.</a:t>
            </a:r>
          </a:p>
          <a:p>
            <a:pPr marL="0" indent="0">
              <a:lnSpc>
                <a:spcPct val="100000"/>
              </a:lnSpc>
              <a:spcBef>
                <a:spcPts val="0"/>
              </a:spcBef>
              <a:buNone/>
            </a:pPr>
            <a:endParaRPr lang="en-US" sz="2000" dirty="0"/>
          </a:p>
          <a:p>
            <a:pPr marL="0" indent="0">
              <a:lnSpc>
                <a:spcPct val="120000"/>
              </a:lnSpc>
              <a:spcBef>
                <a:spcPts val="0"/>
              </a:spcBef>
              <a:buNone/>
            </a:pPr>
            <a:r>
              <a:rPr lang="en-US" dirty="0"/>
              <a:t>Over-the-phone, a realtor describes the walking route from the bus stop to the front door of the business (or home) to a client who is blind.</a:t>
            </a:r>
          </a:p>
          <a:p>
            <a:pPr marL="0" indent="0">
              <a:lnSpc>
                <a:spcPct val="120000"/>
              </a:lnSpc>
              <a:spcBef>
                <a:spcPts val="0"/>
              </a:spcBef>
              <a:buNone/>
            </a:pPr>
            <a:endParaRPr lang="en-US" dirty="0"/>
          </a:p>
          <a:p>
            <a:pPr marL="0" indent="0">
              <a:lnSpc>
                <a:spcPct val="120000"/>
              </a:lnSpc>
              <a:spcBef>
                <a:spcPts val="0"/>
              </a:spcBef>
              <a:buNone/>
            </a:pPr>
            <a:endParaRPr lang="en-US" dirty="0"/>
          </a:p>
          <a:p>
            <a:pPr marL="0" indent="0">
              <a:lnSpc>
                <a:spcPct val="120000"/>
              </a:lnSpc>
              <a:spcBef>
                <a:spcPts val="0"/>
              </a:spcBef>
              <a:buNone/>
            </a:pPr>
            <a:endParaRPr lang="en-US" dirty="0"/>
          </a:p>
          <a:p>
            <a:pPr marL="0" indent="0">
              <a:buNone/>
            </a:pPr>
            <a:endParaRPr lang="en-US" dirty="0"/>
          </a:p>
        </p:txBody>
      </p:sp>
      <p:pic>
        <p:nvPicPr>
          <p:cNvPr id="4" name="Content Placeholder 4" descr="Sandwich board sign that reads Service Animals Welcome, Pets Not Allow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405816" y="2071816"/>
            <a:ext cx="5469925" cy="4102443"/>
          </a:xfrm>
          <a:prstGeom prst="rect">
            <a:avLst/>
          </a:prstGeom>
        </p:spPr>
      </p:pic>
    </p:spTree>
    <p:extLst>
      <p:ext uri="{BB962C8B-B14F-4D97-AF65-F5344CB8AC3E}">
        <p14:creationId xmlns:p14="http://schemas.microsoft.com/office/powerpoint/2010/main" val="3092769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57" y="1"/>
            <a:ext cx="11189043" cy="1690688"/>
          </a:xfrm>
        </p:spPr>
        <p:txBody>
          <a:bodyPr/>
          <a:lstStyle/>
          <a:p>
            <a:r>
              <a:rPr lang="en-US" dirty="0"/>
              <a:t>Objectives of this presentation</a:t>
            </a:r>
          </a:p>
        </p:txBody>
      </p:sp>
      <p:sp>
        <p:nvSpPr>
          <p:cNvPr id="3" name="Content Placeholder 2"/>
          <p:cNvSpPr>
            <a:spLocks noGrp="1"/>
          </p:cNvSpPr>
          <p:nvPr>
            <p:ph sz="half" idx="1"/>
          </p:nvPr>
        </p:nvSpPr>
        <p:spPr>
          <a:xfrm>
            <a:off x="494270" y="1492768"/>
            <a:ext cx="6303345" cy="5291966"/>
          </a:xfrm>
        </p:spPr>
        <p:txBody>
          <a:bodyPr>
            <a:normAutofit/>
          </a:bodyPr>
          <a:lstStyle/>
          <a:p>
            <a:pPr marL="0" lvl="1" indent="0">
              <a:lnSpc>
                <a:spcPct val="100000"/>
              </a:lnSpc>
              <a:spcBef>
                <a:spcPts val="0"/>
              </a:spcBef>
              <a:buNone/>
            </a:pPr>
            <a:r>
              <a:rPr lang="en-US" sz="2900" dirty="0"/>
              <a:t>Under Title I of the ADA...</a:t>
            </a:r>
          </a:p>
          <a:p>
            <a:pPr marL="0" lvl="1" indent="0">
              <a:lnSpc>
                <a:spcPct val="100000"/>
              </a:lnSpc>
              <a:spcBef>
                <a:spcPts val="0"/>
              </a:spcBef>
              <a:buNone/>
            </a:pPr>
            <a:endParaRPr lang="en-US" sz="2900" dirty="0"/>
          </a:p>
          <a:p>
            <a:pPr marL="457200" lvl="1" indent="-457200">
              <a:lnSpc>
                <a:spcPct val="100000"/>
              </a:lnSpc>
              <a:spcBef>
                <a:spcPts val="0"/>
              </a:spcBef>
            </a:pPr>
            <a:r>
              <a:rPr lang="en-US" sz="2900" dirty="0"/>
              <a:t>Which employees are protected and what are their rights?</a:t>
            </a:r>
          </a:p>
          <a:p>
            <a:pPr marL="457200" lvl="1" indent="-457200">
              <a:lnSpc>
                <a:spcPct val="100000"/>
              </a:lnSpc>
              <a:spcBef>
                <a:spcPts val="0"/>
              </a:spcBef>
            </a:pPr>
            <a:endParaRPr lang="en-US" sz="2900" dirty="0"/>
          </a:p>
          <a:p>
            <a:pPr marL="457200" lvl="1" indent="-457200">
              <a:lnSpc>
                <a:spcPct val="100000"/>
              </a:lnSpc>
              <a:spcBef>
                <a:spcPts val="0"/>
              </a:spcBef>
            </a:pPr>
            <a:r>
              <a:rPr lang="en-US" sz="2900" dirty="0"/>
              <a:t>Which employers are obliged and what are their responsibilities?</a:t>
            </a:r>
          </a:p>
          <a:p>
            <a:pPr marL="457200" lvl="1" indent="-457200">
              <a:lnSpc>
                <a:spcPct val="100000"/>
              </a:lnSpc>
              <a:spcBef>
                <a:spcPts val="0"/>
              </a:spcBef>
            </a:pPr>
            <a:endParaRPr lang="en-US" sz="2900" dirty="0"/>
          </a:p>
          <a:p>
            <a:pPr marL="457200" lvl="1" indent="-457200">
              <a:lnSpc>
                <a:spcPct val="100000"/>
              </a:lnSpc>
              <a:spcBef>
                <a:spcPts val="0"/>
              </a:spcBef>
            </a:pPr>
            <a:r>
              <a:rPr lang="en-US" sz="2900" dirty="0"/>
              <a:t>Where do I go for more information?</a:t>
            </a:r>
          </a:p>
        </p:txBody>
      </p:sp>
      <p:pic>
        <p:nvPicPr>
          <p:cNvPr id="5" name="Content Placeholder 4" descr="Person with Downs Syndrome using a telephone in a workplace"/>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3983"/>
          <a:stretch/>
        </p:blipFill>
        <p:spPr>
          <a:xfrm>
            <a:off x="7232822" y="1492768"/>
            <a:ext cx="4959178" cy="5365231"/>
          </a:xfrm>
        </p:spPr>
      </p:pic>
    </p:spTree>
    <p:extLst>
      <p:ext uri="{BB962C8B-B14F-4D97-AF65-F5344CB8AC3E}">
        <p14:creationId xmlns:p14="http://schemas.microsoft.com/office/powerpoint/2010/main" val="1774356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32" y="365125"/>
            <a:ext cx="11172568" cy="1325563"/>
          </a:xfrm>
        </p:spPr>
        <p:txBody>
          <a:bodyPr/>
          <a:lstStyle/>
          <a:p>
            <a:r>
              <a:rPr lang="en-US" dirty="0"/>
              <a:t>Websites</a:t>
            </a:r>
          </a:p>
        </p:txBody>
      </p:sp>
      <p:sp>
        <p:nvSpPr>
          <p:cNvPr id="3" name="Content Placeholder 2"/>
          <p:cNvSpPr>
            <a:spLocks noGrp="1"/>
          </p:cNvSpPr>
          <p:nvPr>
            <p:ph sz="half" idx="1"/>
          </p:nvPr>
        </p:nvSpPr>
        <p:spPr>
          <a:xfrm>
            <a:off x="609600" y="1690688"/>
            <a:ext cx="11338560" cy="4956298"/>
          </a:xfrm>
        </p:spPr>
        <p:txBody>
          <a:bodyPr>
            <a:normAutofit/>
          </a:bodyPr>
          <a:lstStyle/>
          <a:p>
            <a:pPr marL="280988" indent="-280988"/>
            <a:r>
              <a:rPr lang="en-US" dirty="0"/>
              <a:t>No ADA standards at this time</a:t>
            </a:r>
          </a:p>
          <a:p>
            <a:pPr marL="280988" indent="-280988"/>
            <a:r>
              <a:rPr lang="en-US" dirty="0"/>
              <a:t>Use WCAG</a:t>
            </a:r>
          </a:p>
          <a:p>
            <a:pPr marL="280988" indent="-280988"/>
            <a:r>
              <a:rPr lang="en-US" dirty="0"/>
              <a:t>Text alternatives for graphics</a:t>
            </a:r>
          </a:p>
          <a:p>
            <a:pPr marL="280988" indent="-280988"/>
            <a:r>
              <a:rPr lang="en-US" dirty="0"/>
              <a:t>Captions for multimedia</a:t>
            </a:r>
          </a:p>
          <a:p>
            <a:pPr marL="280988" indent="-280988"/>
            <a:r>
              <a:rPr lang="en-US" dirty="0"/>
              <a:t>Easier to see and hear</a:t>
            </a:r>
          </a:p>
          <a:p>
            <a:pPr marL="280988" indent="-280988"/>
            <a:r>
              <a:rPr lang="en-US" dirty="0"/>
              <a:t>Keyboard functionality</a:t>
            </a:r>
          </a:p>
          <a:p>
            <a:pPr marL="280988" indent="-280988"/>
            <a:r>
              <a:rPr lang="en-US" dirty="0"/>
              <a:t>Users have enough time to read and use content</a:t>
            </a:r>
          </a:p>
          <a:p>
            <a:pPr marL="280988" indent="-280988"/>
            <a:r>
              <a:rPr lang="en-US" dirty="0"/>
              <a:t>Content does not cause seizures</a:t>
            </a:r>
          </a:p>
          <a:p>
            <a:pPr marL="280988" indent="-280988"/>
            <a:r>
              <a:rPr lang="en-US" dirty="0">
                <a:hlinkClick r:id="rId3"/>
              </a:rPr>
              <a:t>www.w3.org/WAI/standards-guidelines/wcag</a:t>
            </a:r>
            <a:endParaRPr lang="en-US" dirty="0"/>
          </a:p>
          <a:p>
            <a:endParaRPr lang="en-US" dirty="0"/>
          </a:p>
          <a:p>
            <a:endParaRPr lang="en-US" dirty="0"/>
          </a:p>
        </p:txBody>
      </p:sp>
      <p:pic>
        <p:nvPicPr>
          <p:cNvPr id="5122" name="Picture 2" descr="Person wearing split headset and seated at a work station with computer monitor and keyboard. There is a service dog laying behind the person, and another person stands in the background with a white and red support cane."/>
          <p:cNvPicPr>
            <a:picLocks noGrp="1" noChangeAspect="1" noChangeArrowheads="1"/>
          </p:cNvPicPr>
          <p:nvPr>
            <p:ph sz="half" idx="2"/>
          </p:nvPr>
        </p:nvPicPr>
        <p:blipFill rotWithShape="1">
          <a:blip r:embed="rId4" cstate="screen">
            <a:extLst>
              <a:ext uri="{28A0092B-C50C-407E-A947-70E740481C1C}">
                <a14:useLocalDpi xmlns:a14="http://schemas.microsoft.com/office/drawing/2010/main"/>
              </a:ext>
            </a:extLst>
          </a:blip>
          <a:srcRect/>
          <a:stretch/>
        </p:blipFill>
        <p:spPr bwMode="auto">
          <a:xfrm>
            <a:off x="6804454" y="0"/>
            <a:ext cx="5387546" cy="4256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878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32" y="1"/>
            <a:ext cx="11763118" cy="1690688"/>
          </a:xfrm>
        </p:spPr>
        <p:txBody>
          <a:bodyPr/>
          <a:lstStyle/>
          <a:p>
            <a:r>
              <a:rPr lang="en-US" dirty="0"/>
              <a:t>Limitations of reasonable modifications</a:t>
            </a:r>
          </a:p>
        </p:txBody>
      </p:sp>
      <p:sp>
        <p:nvSpPr>
          <p:cNvPr id="3" name="Content Placeholder 2"/>
          <p:cNvSpPr>
            <a:spLocks noGrp="1"/>
          </p:cNvSpPr>
          <p:nvPr>
            <p:ph sz="half" idx="1"/>
          </p:nvPr>
        </p:nvSpPr>
        <p:spPr>
          <a:xfrm>
            <a:off x="411893" y="1548714"/>
            <a:ext cx="6023414" cy="5309286"/>
          </a:xfrm>
        </p:spPr>
        <p:txBody>
          <a:bodyPr>
            <a:normAutofit/>
          </a:bodyPr>
          <a:lstStyle/>
          <a:p>
            <a:pPr marL="0" indent="0">
              <a:lnSpc>
                <a:spcPct val="100000"/>
              </a:lnSpc>
              <a:spcBef>
                <a:spcPts val="0"/>
              </a:spcBef>
              <a:buNone/>
            </a:pPr>
            <a:r>
              <a:rPr lang="en-US" dirty="0"/>
              <a:t>Do not have to provide if it results in:</a:t>
            </a:r>
          </a:p>
          <a:p>
            <a:pPr marL="461963" indent="-344488">
              <a:lnSpc>
                <a:spcPct val="150000"/>
              </a:lnSpc>
              <a:spcBef>
                <a:spcPts val="0"/>
              </a:spcBef>
            </a:pPr>
            <a:r>
              <a:rPr lang="en-US" dirty="0"/>
              <a:t>Undue hardship,</a:t>
            </a:r>
          </a:p>
          <a:p>
            <a:pPr marL="461963" indent="-344488">
              <a:lnSpc>
                <a:spcPct val="150000"/>
              </a:lnSpc>
              <a:spcBef>
                <a:spcPts val="0"/>
              </a:spcBef>
            </a:pPr>
            <a:r>
              <a:rPr lang="en-US" dirty="0"/>
              <a:t>Fundamental alteration, or</a:t>
            </a:r>
          </a:p>
          <a:p>
            <a:pPr marL="461963" indent="-344488">
              <a:lnSpc>
                <a:spcPct val="150000"/>
              </a:lnSpc>
              <a:spcBef>
                <a:spcPts val="0"/>
              </a:spcBef>
            </a:pPr>
            <a:r>
              <a:rPr lang="en-US" dirty="0"/>
              <a:t>Direct threat</a:t>
            </a:r>
          </a:p>
          <a:p>
            <a:pPr marL="117475" indent="0">
              <a:lnSpc>
                <a:spcPct val="150000"/>
              </a:lnSpc>
              <a:spcBef>
                <a:spcPts val="0"/>
              </a:spcBef>
              <a:buNone/>
            </a:pPr>
            <a:endParaRPr lang="en-US" sz="500" dirty="0"/>
          </a:p>
          <a:p>
            <a:pPr marL="0" indent="0">
              <a:lnSpc>
                <a:spcPct val="110000"/>
              </a:lnSpc>
              <a:spcBef>
                <a:spcPts val="0"/>
              </a:spcBef>
              <a:buNone/>
            </a:pPr>
            <a:endParaRPr lang="en-US" dirty="0"/>
          </a:p>
          <a:p>
            <a:pPr marL="0" indent="0">
              <a:lnSpc>
                <a:spcPct val="110000"/>
              </a:lnSpc>
              <a:spcBef>
                <a:spcPts val="0"/>
              </a:spcBef>
              <a:buNone/>
            </a:pPr>
            <a:r>
              <a:rPr lang="en-US" dirty="0"/>
              <a:t>Do not have to provide personal use items</a:t>
            </a:r>
          </a:p>
        </p:txBody>
      </p:sp>
      <p:pic>
        <p:nvPicPr>
          <p:cNvPr id="1026" name="Picture 2" descr="Person riding in an electric cart in a clothing store. There are support canes in the basket."/>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a:ext>
            </a:extLst>
          </a:blip>
          <a:srcRect l="6980"/>
          <a:stretch/>
        </p:blipFill>
        <p:spPr bwMode="auto">
          <a:xfrm>
            <a:off x="6701241" y="1548714"/>
            <a:ext cx="5490759" cy="5309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506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659" y="1"/>
            <a:ext cx="11961341" cy="1690688"/>
          </a:xfrm>
        </p:spPr>
        <p:txBody>
          <a:bodyPr/>
          <a:lstStyle/>
          <a:p>
            <a:r>
              <a:rPr lang="en-US" dirty="0"/>
              <a:t>Examples of limitations</a:t>
            </a:r>
          </a:p>
        </p:txBody>
      </p:sp>
      <p:sp>
        <p:nvSpPr>
          <p:cNvPr id="3" name="Content Placeholder 2"/>
          <p:cNvSpPr>
            <a:spLocks noGrp="1"/>
          </p:cNvSpPr>
          <p:nvPr>
            <p:ph sz="half" idx="1"/>
          </p:nvPr>
        </p:nvSpPr>
        <p:spPr>
          <a:xfrm>
            <a:off x="354227" y="1515762"/>
            <a:ext cx="6680558" cy="5342237"/>
          </a:xfrm>
        </p:spPr>
        <p:txBody>
          <a:bodyPr>
            <a:normAutofit/>
          </a:bodyPr>
          <a:lstStyle/>
          <a:p>
            <a:pPr marL="0" indent="0">
              <a:lnSpc>
                <a:spcPct val="100000"/>
              </a:lnSpc>
              <a:spcBef>
                <a:spcPts val="0"/>
              </a:spcBef>
              <a:buNone/>
            </a:pPr>
            <a:r>
              <a:rPr lang="en-US" dirty="0"/>
              <a:t>A realtor determines that it is an </a:t>
            </a:r>
            <a:r>
              <a:rPr lang="en-US" b="1" dirty="0"/>
              <a:t>undue hardship</a:t>
            </a:r>
            <a:r>
              <a:rPr lang="en-US" dirty="0"/>
              <a:t> to purchase a wheelchair-accessible van to transport clients who would use these.</a:t>
            </a:r>
          </a:p>
          <a:p>
            <a:pPr marL="0" indent="0">
              <a:lnSpc>
                <a:spcPct val="100000"/>
              </a:lnSpc>
              <a:spcBef>
                <a:spcPts val="0"/>
              </a:spcBef>
              <a:buNone/>
            </a:pPr>
            <a:endParaRPr lang="en-US" sz="1600" dirty="0"/>
          </a:p>
          <a:p>
            <a:pPr marL="0" indent="0">
              <a:lnSpc>
                <a:spcPct val="100000"/>
              </a:lnSpc>
              <a:spcBef>
                <a:spcPts val="0"/>
              </a:spcBef>
              <a:buNone/>
            </a:pPr>
            <a:r>
              <a:rPr lang="en-US" dirty="0"/>
              <a:t>It would be a </a:t>
            </a:r>
            <a:r>
              <a:rPr lang="en-US" b="1" dirty="0"/>
              <a:t>fundamental alteration </a:t>
            </a:r>
            <a:r>
              <a:rPr lang="en-US" dirty="0"/>
              <a:t>for a realtor to assist a client in running errands around town.</a:t>
            </a:r>
          </a:p>
          <a:p>
            <a:pPr marL="0" indent="0">
              <a:lnSpc>
                <a:spcPct val="100000"/>
              </a:lnSpc>
              <a:spcBef>
                <a:spcPts val="0"/>
              </a:spcBef>
              <a:buNone/>
            </a:pPr>
            <a:endParaRPr lang="en-US" sz="1600" dirty="0"/>
          </a:p>
          <a:p>
            <a:pPr marL="0" indent="0">
              <a:lnSpc>
                <a:spcPct val="100000"/>
              </a:lnSpc>
              <a:spcBef>
                <a:spcPts val="0"/>
              </a:spcBef>
              <a:buNone/>
            </a:pPr>
            <a:r>
              <a:rPr lang="en-US" dirty="0"/>
              <a:t>A realtor could bar a service dog from entering an open house if there are free-roaming cats in the home. </a:t>
            </a:r>
            <a:r>
              <a:rPr lang="en-US" b="1" dirty="0"/>
              <a:t>(direct threat)</a:t>
            </a: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p:txBody>
      </p:sp>
      <p:pic>
        <p:nvPicPr>
          <p:cNvPr id="4098" name="Picture 2" descr="Two cats sleep on a tree hous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034785" y="1"/>
            <a:ext cx="5157215" cy="6857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2091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97" y="1"/>
            <a:ext cx="11114903" cy="1690688"/>
          </a:xfrm>
        </p:spPr>
        <p:txBody>
          <a:bodyPr/>
          <a:lstStyle/>
          <a:p>
            <a:r>
              <a:rPr lang="en-US" dirty="0"/>
              <a:t>Effective communication defined</a:t>
            </a:r>
          </a:p>
        </p:txBody>
      </p:sp>
      <p:sp>
        <p:nvSpPr>
          <p:cNvPr id="3" name="Content Placeholder 2"/>
          <p:cNvSpPr>
            <a:spLocks noGrp="1"/>
          </p:cNvSpPr>
          <p:nvPr>
            <p:ph sz="half" idx="1"/>
          </p:nvPr>
        </p:nvSpPr>
        <p:spPr>
          <a:xfrm>
            <a:off x="502507" y="1482812"/>
            <a:ext cx="7035115" cy="5375188"/>
          </a:xfrm>
        </p:spPr>
        <p:txBody>
          <a:bodyPr>
            <a:normAutofit/>
          </a:bodyPr>
          <a:lstStyle/>
          <a:p>
            <a:pPr marL="288925" indent="-288925">
              <a:lnSpc>
                <a:spcPct val="110000"/>
              </a:lnSpc>
              <a:spcBef>
                <a:spcPts val="0"/>
              </a:spcBef>
            </a:pPr>
            <a:r>
              <a:rPr lang="en-US" sz="2900" dirty="0"/>
              <a:t>must communicate effectively with people who have communication disabilities</a:t>
            </a:r>
          </a:p>
          <a:p>
            <a:pPr marL="0" indent="0">
              <a:lnSpc>
                <a:spcPct val="110000"/>
              </a:lnSpc>
              <a:spcBef>
                <a:spcPts val="0"/>
              </a:spcBef>
              <a:buNone/>
            </a:pPr>
            <a:endParaRPr lang="en-US" sz="2000" dirty="0"/>
          </a:p>
          <a:p>
            <a:pPr marL="288925" indent="-288925">
              <a:lnSpc>
                <a:spcPct val="110000"/>
              </a:lnSpc>
              <a:spcBef>
                <a:spcPts val="0"/>
              </a:spcBef>
            </a:pPr>
            <a:r>
              <a:rPr lang="en-US" sz="2900" dirty="0"/>
              <a:t>must provide </a:t>
            </a:r>
            <a:r>
              <a:rPr lang="en-US" sz="2900" b="1" dirty="0"/>
              <a:t>auxiliary aids and services </a:t>
            </a:r>
            <a:r>
              <a:rPr lang="en-US" sz="2900" dirty="0"/>
              <a:t>when needed</a:t>
            </a:r>
          </a:p>
          <a:p>
            <a:pPr marL="0" indent="0">
              <a:lnSpc>
                <a:spcPct val="110000"/>
              </a:lnSpc>
              <a:spcBef>
                <a:spcPts val="0"/>
              </a:spcBef>
              <a:buNone/>
            </a:pPr>
            <a:endParaRPr lang="en-US" sz="2000" dirty="0"/>
          </a:p>
          <a:p>
            <a:pPr marL="288925" indent="-288925">
              <a:lnSpc>
                <a:spcPct val="110000"/>
              </a:lnSpc>
              <a:spcBef>
                <a:spcPts val="0"/>
              </a:spcBef>
            </a:pPr>
            <a:r>
              <a:rPr lang="en-US" sz="2900" dirty="0"/>
              <a:t>consider the nature, length, complexity, and context of the communication and the person’s normal method(s) of communication</a:t>
            </a:r>
          </a:p>
        </p:txBody>
      </p:sp>
      <p:pic>
        <p:nvPicPr>
          <p:cNvPr id="5128" name="Picture 8" descr="Related image"/>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4815" r="43124"/>
          <a:stretch/>
        </p:blipFill>
        <p:spPr bwMode="auto">
          <a:xfrm>
            <a:off x="7998940" y="1488610"/>
            <a:ext cx="4193059" cy="5369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33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33" y="-25029"/>
            <a:ext cx="11302467" cy="1715717"/>
          </a:xfrm>
        </p:spPr>
        <p:txBody>
          <a:bodyPr/>
          <a:lstStyle/>
          <a:p>
            <a:r>
              <a:rPr lang="en-US" dirty="0"/>
              <a:t>Examples of auxiliary aids &amp; services</a:t>
            </a:r>
          </a:p>
        </p:txBody>
      </p:sp>
      <p:pic>
        <p:nvPicPr>
          <p:cNvPr id="4" name="Picture 3" descr="Large print over regular size pri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33" y="1476737"/>
            <a:ext cx="2095109" cy="2607898"/>
          </a:xfrm>
          <a:prstGeom prst="rect">
            <a:avLst/>
          </a:prstGeom>
        </p:spPr>
      </p:pic>
      <p:pic>
        <p:nvPicPr>
          <p:cNvPr id="5128" name="Picture 8" descr="Hand on braille p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295756" y="1644792"/>
            <a:ext cx="1995598" cy="160598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Spiral notepad and pe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463383" y="1563141"/>
            <a:ext cx="2598417" cy="17509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Photo of person with beard seated with dark curtain behind. The person's hands are forming a sign"/>
          <p:cNvPicPr>
            <a:picLocks noGrp="1" noChangeAspect="1" noChangeArrowheads="1"/>
          </p:cNvPicPr>
          <p:nvPr>
            <p:ph sz="half" idx="4294967295"/>
          </p:nvPr>
        </p:nvPicPr>
        <p:blipFill rotWithShape="1">
          <a:blip r:embed="rId6" cstate="print">
            <a:extLst>
              <a:ext uri="{28A0092B-C50C-407E-A947-70E740481C1C}">
                <a14:useLocalDpi xmlns:a14="http://schemas.microsoft.com/office/drawing/2010/main" val="0"/>
              </a:ext>
            </a:extLst>
          </a:blip>
          <a:srcRect/>
          <a:stretch/>
        </p:blipFill>
        <p:spPr bwMode="auto">
          <a:xfrm>
            <a:off x="81024" y="4224498"/>
            <a:ext cx="2739036" cy="24936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hoto of banquet event at night. At round tables, people face a small stage where one person stands behind a podium and microphone on stand. The other person is signing with both hands, standing a few feet to the side and slightly behind the podium. Behind the stage is a large screen where words are shown, yellow on back."/>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989361" y="3415379"/>
            <a:ext cx="4723631" cy="3373395"/>
          </a:xfrm>
          <a:prstGeom prst="rect">
            <a:avLst/>
          </a:prstGeom>
        </p:spPr>
      </p:pic>
      <p:pic>
        <p:nvPicPr>
          <p:cNvPr id="5132" name="Picture 12" descr="Photo of gymnast smiling with arms raised. It states &quot;Simone Biles, she's redefined the combination of power and elegance&quot; in white letters at the bottom of the phot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8546851" y="4464215"/>
            <a:ext cx="3446894" cy="2316377"/>
          </a:xfrm>
          <a:prstGeom prst="rect">
            <a:avLst/>
          </a:prstGeom>
          <a:noFill/>
          <a:extLst>
            <a:ext uri="{909E8E84-426E-40DD-AFC4-6F175D3DCCD1}">
              <a14:hiddenFill xmlns:a14="http://schemas.microsoft.com/office/drawing/2010/main">
                <a:solidFill>
                  <a:srgbClr val="FFFFFF"/>
                </a:solidFill>
              </a14:hiddenFill>
            </a:ext>
          </a:extLst>
        </p:spPr>
      </p:pic>
      <p:pic>
        <p:nvPicPr>
          <p:cNvPr id="16" name="Email" descr="Infographic of black envelope with at sign in whit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10029933" y="2594730"/>
            <a:ext cx="1930957" cy="14387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aragraphs with word 'transcript overlaid"/>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9802979" y="33736"/>
            <a:ext cx="2373942" cy="2209638"/>
          </a:xfrm>
          <a:prstGeom prst="rect">
            <a:avLst/>
          </a:prstGeom>
        </p:spPr>
      </p:pic>
      <p:sp>
        <p:nvSpPr>
          <p:cNvPr id="10" name="Rectangle 9" descr="Box 1"/>
          <p:cNvSpPr/>
          <p:nvPr/>
        </p:nvSpPr>
        <p:spPr>
          <a:xfrm>
            <a:off x="105506" y="1435171"/>
            <a:ext cx="2059459" cy="259831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tx1"/>
                </a:solidFill>
              </a:rPr>
              <a:t>1</a:t>
            </a:r>
          </a:p>
        </p:txBody>
      </p:sp>
      <p:sp>
        <p:nvSpPr>
          <p:cNvPr id="11" name="Rectangle 10" descr="Box 2"/>
          <p:cNvSpPr/>
          <p:nvPr/>
        </p:nvSpPr>
        <p:spPr>
          <a:xfrm>
            <a:off x="2273820" y="1523627"/>
            <a:ext cx="2059459" cy="171767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tx1"/>
                </a:solidFill>
              </a:rPr>
              <a:t>2</a:t>
            </a:r>
          </a:p>
        </p:txBody>
      </p:sp>
      <p:sp>
        <p:nvSpPr>
          <p:cNvPr id="12" name="Rectangle 11" descr="Box 3"/>
          <p:cNvSpPr/>
          <p:nvPr/>
        </p:nvSpPr>
        <p:spPr>
          <a:xfrm>
            <a:off x="4558683" y="1523627"/>
            <a:ext cx="2682274" cy="177530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tx1"/>
                </a:solidFill>
              </a:rPr>
              <a:t>3</a:t>
            </a:r>
          </a:p>
        </p:txBody>
      </p:sp>
      <p:pic>
        <p:nvPicPr>
          <p:cNvPr id="5134" name="Employee" descr="Person pushing book cart in library and smiling at camera"/>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7828389" y="1644792"/>
            <a:ext cx="1890733" cy="269674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descr="Box 4"/>
          <p:cNvSpPr/>
          <p:nvPr/>
        </p:nvSpPr>
        <p:spPr>
          <a:xfrm>
            <a:off x="7793816" y="1575398"/>
            <a:ext cx="1913189" cy="276508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tx1"/>
                </a:solidFill>
              </a:rPr>
              <a:t>4</a:t>
            </a:r>
          </a:p>
        </p:txBody>
      </p:sp>
      <p:sp>
        <p:nvSpPr>
          <p:cNvPr id="24" name="Rectangle 23" descr="Box 5"/>
          <p:cNvSpPr/>
          <p:nvPr/>
        </p:nvSpPr>
        <p:spPr>
          <a:xfrm>
            <a:off x="9802979" y="26119"/>
            <a:ext cx="2343532" cy="220963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tx1"/>
                </a:solidFill>
              </a:rPr>
              <a:t>5</a:t>
            </a:r>
          </a:p>
        </p:txBody>
      </p:sp>
      <p:sp>
        <p:nvSpPr>
          <p:cNvPr id="25" name="Rectangle 24" descr="Box 6"/>
          <p:cNvSpPr/>
          <p:nvPr/>
        </p:nvSpPr>
        <p:spPr>
          <a:xfrm>
            <a:off x="9902909" y="2511662"/>
            <a:ext cx="2143671" cy="176004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tx1"/>
                </a:solidFill>
              </a:rPr>
              <a:t>6</a:t>
            </a:r>
          </a:p>
        </p:txBody>
      </p:sp>
      <p:sp>
        <p:nvSpPr>
          <p:cNvPr id="26" name="Rectangle 25" descr="Box 7"/>
          <p:cNvSpPr/>
          <p:nvPr/>
        </p:nvSpPr>
        <p:spPr>
          <a:xfrm>
            <a:off x="72460" y="4208795"/>
            <a:ext cx="2756164" cy="251646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tx1"/>
                </a:solidFill>
              </a:rPr>
              <a:t>7</a:t>
            </a:r>
          </a:p>
        </p:txBody>
      </p:sp>
      <p:sp>
        <p:nvSpPr>
          <p:cNvPr id="27" name="Rectangle 26" descr="Box 8"/>
          <p:cNvSpPr/>
          <p:nvPr/>
        </p:nvSpPr>
        <p:spPr>
          <a:xfrm>
            <a:off x="2926393" y="3412545"/>
            <a:ext cx="4765273" cy="337906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tx1"/>
                </a:solidFill>
              </a:rPr>
              <a:t>8</a:t>
            </a:r>
          </a:p>
        </p:txBody>
      </p:sp>
      <p:sp>
        <p:nvSpPr>
          <p:cNvPr id="28" name="Rectangle 27" descr="Box 9"/>
          <p:cNvSpPr/>
          <p:nvPr/>
        </p:nvSpPr>
        <p:spPr>
          <a:xfrm>
            <a:off x="8546851" y="4456598"/>
            <a:ext cx="3446894" cy="231637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tx1"/>
                </a:solidFill>
              </a:rPr>
              <a:t>9</a:t>
            </a:r>
          </a:p>
        </p:txBody>
      </p:sp>
    </p:spTree>
    <p:extLst>
      <p:ext uri="{BB962C8B-B14F-4D97-AF65-F5344CB8AC3E}">
        <p14:creationId xmlns:p14="http://schemas.microsoft.com/office/powerpoint/2010/main" val="39968526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27"/>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2" restart="whenNotActive" fill="hold" evtFilter="cancelBubble" nodeType="interactiveSeq">
                <p:stCondLst>
                  <p:cond evt="onClick" delay="0">
                    <p:tgtEl>
                      <p:spTgt spid="28"/>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7" restart="whenNotActive" fill="hold" evtFilter="cancelBubble" nodeType="interactiveSeq">
                <p:stCondLst>
                  <p:cond evt="onClick" delay="0">
                    <p:tgtEl>
                      <p:spTgt spid="26"/>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2" restart="whenNotActive" fill="hold" evtFilter="cancelBubble" nodeType="interactiveSeq">
                <p:stCondLst>
                  <p:cond evt="onClick" delay="0">
                    <p:tgtEl>
                      <p:spTgt spid="25"/>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7" restart="whenNotActive" fill="hold" evtFilter="cancelBubble" nodeType="interactiveSeq">
                <p:stCondLst>
                  <p:cond evt="onClick" delay="0">
                    <p:tgtEl>
                      <p:spTgt spid="24"/>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2" restart="whenNotActive" fill="hold" evtFilter="cancelBubble" nodeType="interactiveSeq">
                <p:stCondLst>
                  <p:cond evt="onClick" delay="0">
                    <p:tgtEl>
                      <p:spTgt spid="15"/>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0" grpId="0" animBg="1"/>
      <p:bldP spid="11" grpId="0" animBg="1"/>
      <p:bldP spid="12" grpId="0" animBg="1"/>
      <p:bldP spid="15" grpId="0" animBg="1"/>
      <p:bldP spid="24" grpId="0" animBg="1"/>
      <p:bldP spid="25" grpId="0" animBg="1"/>
      <p:bldP spid="26" grpId="0" animBg="1"/>
      <p:bldP spid="27" grpId="0" animBg="1"/>
      <p:bldP spid="2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05" y="1"/>
            <a:ext cx="11221995" cy="1690688"/>
          </a:xfrm>
        </p:spPr>
        <p:txBody>
          <a:bodyPr/>
          <a:lstStyle/>
          <a:p>
            <a:r>
              <a:rPr lang="en-US" dirty="0"/>
              <a:t>Readily achievable defined</a:t>
            </a:r>
          </a:p>
        </p:txBody>
      </p:sp>
      <p:sp>
        <p:nvSpPr>
          <p:cNvPr id="3" name="Content Placeholder 2"/>
          <p:cNvSpPr>
            <a:spLocks noGrp="1"/>
          </p:cNvSpPr>
          <p:nvPr>
            <p:ph sz="half" idx="1"/>
          </p:nvPr>
        </p:nvSpPr>
        <p:spPr>
          <a:xfrm>
            <a:off x="584886" y="2388973"/>
            <a:ext cx="3641125" cy="3787990"/>
          </a:xfrm>
        </p:spPr>
        <p:txBody>
          <a:bodyPr/>
          <a:lstStyle/>
          <a:p>
            <a:pPr marL="0" indent="0">
              <a:buNone/>
            </a:pPr>
            <a:r>
              <a:rPr lang="en-US" dirty="0"/>
              <a:t>easily accomplishable and able to be carried out without much difficulty or expense </a:t>
            </a:r>
          </a:p>
        </p:txBody>
      </p:sp>
      <p:pic>
        <p:nvPicPr>
          <p:cNvPr id="9" name="Content Placeholder 8" descr="Three sinks in a public restroom"/>
          <p:cNvPicPr>
            <a:picLocks noGrp="1" noChangeAspect="1"/>
          </p:cNvPicPr>
          <p:nvPr>
            <p:ph sz="half" idx="2"/>
          </p:nvPr>
        </p:nvPicPr>
        <p:blipFill rotWithShape="1">
          <a:blip r:embed="rId3"/>
          <a:srcRect l="1297" r="4651" b="13754"/>
          <a:stretch/>
        </p:blipFill>
        <p:spPr>
          <a:xfrm>
            <a:off x="4752045" y="2001795"/>
            <a:ext cx="7439955" cy="4856205"/>
          </a:xfrm>
          <a:prstGeom prst="rect">
            <a:avLst/>
          </a:prstGeom>
        </p:spPr>
      </p:pic>
    </p:spTree>
    <p:extLst>
      <p:ext uri="{BB962C8B-B14F-4D97-AF65-F5344CB8AC3E}">
        <p14:creationId xmlns:p14="http://schemas.microsoft.com/office/powerpoint/2010/main" val="3567218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08" y="1"/>
            <a:ext cx="11156092" cy="1690688"/>
          </a:xfrm>
        </p:spPr>
        <p:txBody>
          <a:bodyPr/>
          <a:lstStyle/>
          <a:p>
            <a:r>
              <a:rPr lang="en-US" dirty="0"/>
              <a:t>Examples of readily achievable</a:t>
            </a:r>
          </a:p>
        </p:txBody>
      </p:sp>
      <p:sp>
        <p:nvSpPr>
          <p:cNvPr id="3" name="Content Placeholder 2"/>
          <p:cNvSpPr>
            <a:spLocks noGrp="1"/>
          </p:cNvSpPr>
          <p:nvPr>
            <p:ph sz="half" idx="1"/>
          </p:nvPr>
        </p:nvSpPr>
        <p:spPr>
          <a:xfrm>
            <a:off x="271849" y="1524000"/>
            <a:ext cx="5338119" cy="5334000"/>
          </a:xfrm>
        </p:spPr>
        <p:txBody>
          <a:bodyPr>
            <a:noAutofit/>
          </a:bodyPr>
          <a:lstStyle/>
          <a:p>
            <a:pPr>
              <a:lnSpc>
                <a:spcPct val="100000"/>
              </a:lnSpc>
              <a:spcBef>
                <a:spcPts val="0"/>
              </a:spcBef>
            </a:pPr>
            <a:r>
              <a:rPr lang="en-US" sz="2200" dirty="0"/>
              <a:t>Installing ramps</a:t>
            </a:r>
          </a:p>
          <a:p>
            <a:pPr>
              <a:lnSpc>
                <a:spcPct val="100000"/>
              </a:lnSpc>
              <a:spcBef>
                <a:spcPts val="0"/>
              </a:spcBef>
            </a:pPr>
            <a:r>
              <a:rPr lang="en-US" sz="2200" dirty="0"/>
              <a:t>Making curb cuts in sidewalks and entrances</a:t>
            </a:r>
          </a:p>
          <a:p>
            <a:pPr>
              <a:lnSpc>
                <a:spcPct val="100000"/>
              </a:lnSpc>
              <a:spcBef>
                <a:spcPts val="0"/>
              </a:spcBef>
            </a:pPr>
            <a:r>
              <a:rPr lang="en-US" sz="2200" dirty="0"/>
              <a:t>Rearranging vending machines, display racks, and other furniture</a:t>
            </a:r>
          </a:p>
          <a:p>
            <a:pPr>
              <a:lnSpc>
                <a:spcPct val="100000"/>
              </a:lnSpc>
              <a:spcBef>
                <a:spcPts val="0"/>
              </a:spcBef>
            </a:pPr>
            <a:r>
              <a:rPr lang="en-US" sz="2200" dirty="0"/>
              <a:t>Adding raised markings on elevator control buttons</a:t>
            </a:r>
          </a:p>
          <a:p>
            <a:pPr>
              <a:lnSpc>
                <a:spcPct val="100000"/>
              </a:lnSpc>
              <a:spcBef>
                <a:spcPts val="0"/>
              </a:spcBef>
            </a:pPr>
            <a:r>
              <a:rPr lang="en-US" sz="2200" dirty="0"/>
              <a:t>Installing flashing alarm lights</a:t>
            </a:r>
          </a:p>
          <a:p>
            <a:pPr>
              <a:lnSpc>
                <a:spcPct val="100000"/>
              </a:lnSpc>
              <a:spcBef>
                <a:spcPts val="0"/>
              </a:spcBef>
            </a:pPr>
            <a:r>
              <a:rPr lang="en-US" sz="2200" dirty="0"/>
              <a:t>Widening doors</a:t>
            </a:r>
          </a:p>
          <a:p>
            <a:pPr>
              <a:lnSpc>
                <a:spcPct val="100000"/>
              </a:lnSpc>
              <a:spcBef>
                <a:spcPts val="0"/>
              </a:spcBef>
            </a:pPr>
            <a:r>
              <a:rPr lang="en-US" sz="2200" dirty="0"/>
              <a:t>Installing offset hinges to widen doorways</a:t>
            </a:r>
          </a:p>
          <a:p>
            <a:pPr>
              <a:lnSpc>
                <a:spcPct val="100000"/>
              </a:lnSpc>
              <a:spcBef>
                <a:spcPts val="0"/>
              </a:spcBef>
            </a:pPr>
            <a:r>
              <a:rPr lang="en-US" sz="2200" dirty="0"/>
              <a:t>Eliminating a turnstile or providing an alternative accessible path</a:t>
            </a:r>
          </a:p>
          <a:p>
            <a:pPr>
              <a:lnSpc>
                <a:spcPct val="100000"/>
              </a:lnSpc>
              <a:spcBef>
                <a:spcPts val="0"/>
              </a:spcBef>
            </a:pPr>
            <a:r>
              <a:rPr lang="en-US" sz="2200" dirty="0"/>
              <a:t>Installing accessible door hardware</a:t>
            </a:r>
          </a:p>
          <a:p>
            <a:pPr>
              <a:lnSpc>
                <a:spcPct val="100000"/>
              </a:lnSpc>
              <a:spcBef>
                <a:spcPts val="0"/>
              </a:spcBef>
            </a:pPr>
            <a:r>
              <a:rPr lang="en-US" sz="2200" dirty="0"/>
              <a:t>Installing grab bars in toilet stalls</a:t>
            </a:r>
          </a:p>
        </p:txBody>
      </p:sp>
      <p:sp>
        <p:nvSpPr>
          <p:cNvPr id="4" name="Content Placeholder 3"/>
          <p:cNvSpPr>
            <a:spLocks noGrp="1"/>
          </p:cNvSpPr>
          <p:nvPr>
            <p:ph sz="half" idx="2"/>
          </p:nvPr>
        </p:nvSpPr>
        <p:spPr>
          <a:xfrm>
            <a:off x="6227805" y="1524000"/>
            <a:ext cx="5782963" cy="5334000"/>
          </a:xfrm>
        </p:spPr>
        <p:txBody>
          <a:bodyPr>
            <a:normAutofit/>
          </a:bodyPr>
          <a:lstStyle/>
          <a:p>
            <a:pPr>
              <a:lnSpc>
                <a:spcPct val="100000"/>
              </a:lnSpc>
              <a:spcBef>
                <a:spcPts val="0"/>
              </a:spcBef>
            </a:pPr>
            <a:r>
              <a:rPr lang="en-US" sz="2200" dirty="0"/>
              <a:t>Rearranging toilet partitions to increase maneuvering space</a:t>
            </a:r>
          </a:p>
          <a:p>
            <a:pPr>
              <a:lnSpc>
                <a:spcPct val="100000"/>
              </a:lnSpc>
              <a:spcBef>
                <a:spcPts val="0"/>
              </a:spcBef>
            </a:pPr>
            <a:r>
              <a:rPr lang="en-US" sz="2200" dirty="0"/>
              <a:t>Insulating lavatory pipes under sinks to prevent burns</a:t>
            </a:r>
          </a:p>
          <a:p>
            <a:pPr>
              <a:lnSpc>
                <a:spcPct val="100000"/>
              </a:lnSpc>
              <a:spcBef>
                <a:spcPts val="0"/>
              </a:spcBef>
            </a:pPr>
            <a:r>
              <a:rPr lang="en-US" sz="2200" dirty="0"/>
              <a:t>Installing a raised toilet seat</a:t>
            </a:r>
          </a:p>
          <a:p>
            <a:pPr>
              <a:lnSpc>
                <a:spcPct val="100000"/>
              </a:lnSpc>
              <a:spcBef>
                <a:spcPts val="0"/>
              </a:spcBef>
            </a:pPr>
            <a:r>
              <a:rPr lang="en-US" sz="2200" dirty="0"/>
              <a:t>Installing a full-length bathroom mirror</a:t>
            </a:r>
          </a:p>
          <a:p>
            <a:pPr>
              <a:lnSpc>
                <a:spcPct val="100000"/>
              </a:lnSpc>
              <a:spcBef>
                <a:spcPts val="0"/>
              </a:spcBef>
            </a:pPr>
            <a:r>
              <a:rPr lang="en-US" sz="2200" dirty="0"/>
              <a:t>Repositioning the paper towel dispenser in a bathroom</a:t>
            </a:r>
          </a:p>
          <a:p>
            <a:pPr>
              <a:lnSpc>
                <a:spcPct val="100000"/>
              </a:lnSpc>
              <a:spcBef>
                <a:spcPts val="0"/>
              </a:spcBef>
            </a:pPr>
            <a:r>
              <a:rPr lang="en-US" sz="2200" dirty="0"/>
              <a:t>Creating designated accessible parking spaces</a:t>
            </a:r>
          </a:p>
          <a:p>
            <a:pPr>
              <a:lnSpc>
                <a:spcPct val="100000"/>
              </a:lnSpc>
              <a:spcBef>
                <a:spcPts val="0"/>
              </a:spcBef>
            </a:pPr>
            <a:r>
              <a:rPr lang="en-US" sz="2200" dirty="0"/>
              <a:t>Installing an accessible paper cup dispenser at an existing inaccessible water fountain</a:t>
            </a:r>
          </a:p>
          <a:p>
            <a:pPr>
              <a:lnSpc>
                <a:spcPct val="100000"/>
              </a:lnSpc>
              <a:spcBef>
                <a:spcPts val="0"/>
              </a:spcBef>
            </a:pPr>
            <a:r>
              <a:rPr lang="en-US" sz="2200" dirty="0"/>
              <a:t>Removing high pile, low density carpeting</a:t>
            </a:r>
          </a:p>
        </p:txBody>
      </p:sp>
    </p:spTree>
    <p:extLst>
      <p:ext uri="{BB962C8B-B14F-4D97-AF65-F5344CB8AC3E}">
        <p14:creationId xmlns:p14="http://schemas.microsoft.com/office/powerpoint/2010/main" val="8119008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659" y="1"/>
            <a:ext cx="11123141" cy="1690688"/>
          </a:xfrm>
        </p:spPr>
        <p:txBody>
          <a:bodyPr/>
          <a:lstStyle/>
          <a:p>
            <a:r>
              <a:rPr lang="en-US" dirty="0"/>
              <a:t>Order of priority for barrier removal</a:t>
            </a:r>
          </a:p>
        </p:txBody>
      </p:sp>
      <p:sp>
        <p:nvSpPr>
          <p:cNvPr id="3" name="Content Placeholder 2"/>
          <p:cNvSpPr>
            <a:spLocks noGrp="1"/>
          </p:cNvSpPr>
          <p:nvPr>
            <p:ph sz="half" idx="1"/>
          </p:nvPr>
        </p:nvSpPr>
        <p:spPr>
          <a:xfrm>
            <a:off x="1007706" y="1978090"/>
            <a:ext cx="7613780" cy="4879909"/>
          </a:xfrm>
        </p:spPr>
        <p:txBody>
          <a:bodyPr>
            <a:normAutofit/>
          </a:bodyPr>
          <a:lstStyle/>
          <a:p>
            <a:pPr marL="0" indent="0">
              <a:lnSpc>
                <a:spcPct val="100000"/>
              </a:lnSpc>
              <a:spcBef>
                <a:spcPts val="0"/>
              </a:spcBef>
              <a:buNone/>
            </a:pPr>
            <a:r>
              <a:rPr lang="en-US" dirty="0"/>
              <a:t>Priority 1:</a:t>
            </a:r>
          </a:p>
          <a:p>
            <a:pPr marL="0" indent="0">
              <a:lnSpc>
                <a:spcPct val="100000"/>
              </a:lnSpc>
              <a:spcBef>
                <a:spcPts val="0"/>
              </a:spcBef>
              <a:buNone/>
            </a:pPr>
            <a:r>
              <a:rPr lang="en-US" dirty="0"/>
              <a:t>Exterior route</a:t>
            </a:r>
            <a:endParaRPr lang="en-US" sz="15200" dirty="0"/>
          </a:p>
          <a:p>
            <a:pPr marL="0" indent="0">
              <a:lnSpc>
                <a:spcPct val="100000"/>
              </a:lnSpc>
              <a:spcBef>
                <a:spcPts val="0"/>
              </a:spcBef>
              <a:buNone/>
            </a:pPr>
            <a:endParaRPr lang="en-US" sz="8500" dirty="0"/>
          </a:p>
          <a:p>
            <a:pPr marL="1660525" indent="0">
              <a:lnSpc>
                <a:spcPct val="100000"/>
              </a:lnSpc>
              <a:spcBef>
                <a:spcPts val="0"/>
              </a:spcBef>
              <a:buNone/>
            </a:pPr>
            <a:r>
              <a:rPr lang="en-US" dirty="0"/>
              <a:t>Priority 2:</a:t>
            </a:r>
          </a:p>
          <a:p>
            <a:pPr marL="1660525" indent="0">
              <a:lnSpc>
                <a:spcPct val="100000"/>
              </a:lnSpc>
              <a:spcBef>
                <a:spcPts val="0"/>
              </a:spcBef>
              <a:buNone/>
            </a:pPr>
            <a:r>
              <a:rPr lang="en-US" dirty="0"/>
              <a:t>Interior route</a:t>
            </a:r>
          </a:p>
          <a:p>
            <a:pPr marL="0" indent="0">
              <a:lnSpc>
                <a:spcPct val="100000"/>
              </a:lnSpc>
              <a:spcBef>
                <a:spcPts val="0"/>
              </a:spcBef>
              <a:buNone/>
            </a:pPr>
            <a:endParaRPr lang="en-US" sz="5000" dirty="0"/>
          </a:p>
          <a:p>
            <a:pPr marL="5262563" indent="0">
              <a:lnSpc>
                <a:spcPct val="100000"/>
              </a:lnSpc>
              <a:spcBef>
                <a:spcPts val="0"/>
              </a:spcBef>
              <a:buNone/>
            </a:pPr>
            <a:r>
              <a:rPr lang="en-US" dirty="0"/>
              <a:t>Priority 3:</a:t>
            </a:r>
          </a:p>
          <a:p>
            <a:pPr marL="5262563" indent="0">
              <a:lnSpc>
                <a:spcPct val="100000"/>
              </a:lnSpc>
              <a:spcBef>
                <a:spcPts val="0"/>
              </a:spcBef>
              <a:buNone/>
            </a:pPr>
            <a:r>
              <a:rPr lang="en-US" dirty="0"/>
              <a:t>Restrooms</a:t>
            </a:r>
          </a:p>
          <a:p>
            <a:pPr marL="0" indent="0">
              <a:lnSpc>
                <a:spcPct val="100000"/>
              </a:lnSpc>
              <a:spcBef>
                <a:spcPts val="0"/>
              </a:spcBef>
              <a:buNone/>
            </a:pPr>
            <a:endParaRPr lang="en-US" dirty="0"/>
          </a:p>
          <a:p>
            <a:pPr marL="0" indent="0">
              <a:lnSpc>
                <a:spcPct val="100000"/>
              </a:lnSpc>
              <a:spcBef>
                <a:spcPts val="0"/>
              </a:spcBef>
              <a:buNone/>
            </a:pPr>
            <a:endParaRPr lang="en-US" sz="4400" dirty="0"/>
          </a:p>
          <a:p>
            <a:pPr marL="0" indent="0">
              <a:lnSpc>
                <a:spcPct val="100000"/>
              </a:lnSpc>
              <a:spcBef>
                <a:spcPts val="0"/>
              </a:spcBef>
              <a:buNone/>
            </a:pPr>
            <a:endParaRPr lang="en-US" sz="4400" dirty="0"/>
          </a:p>
          <a:p>
            <a:pPr marL="514350" indent="-514350">
              <a:buAutoNum type="arabicPeriod"/>
            </a:pPr>
            <a:endParaRPr lang="en-US" dirty="0"/>
          </a:p>
          <a:p>
            <a:pPr marL="514350" indent="-514350">
              <a:buAutoNum type="arabicPeriod"/>
            </a:pPr>
            <a:endParaRPr lang="en-US" dirty="0"/>
          </a:p>
        </p:txBody>
      </p:sp>
      <p:pic>
        <p:nvPicPr>
          <p:cNvPr id="1040" name="Picture 16" descr="Drawing of a commerical restroom with 2 sinks and 3 stall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664388" y="4760340"/>
            <a:ext cx="3527612" cy="21233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omputer rendering of the interior of a two-story building with vaulted ceiling, large stairwell, and study area"/>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21787" y="3458919"/>
            <a:ext cx="3603812" cy="1918250"/>
          </a:xfrm>
          <a:prstGeom prst="rect">
            <a:avLst/>
          </a:prstGeom>
        </p:spPr>
      </p:pic>
      <p:pic>
        <p:nvPicPr>
          <p:cNvPr id="1026" name="Picture 2" descr="Drawing of the outside of the outside of a mall with parking lo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37949" y="1587901"/>
            <a:ext cx="3603812" cy="213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75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70" y="1"/>
            <a:ext cx="11164330" cy="1690688"/>
          </a:xfrm>
        </p:spPr>
        <p:txBody>
          <a:bodyPr/>
          <a:lstStyle/>
          <a:p>
            <a:r>
              <a:rPr lang="en-US" dirty="0"/>
              <a:t>Tax incentives</a:t>
            </a:r>
          </a:p>
        </p:txBody>
      </p:sp>
      <p:sp>
        <p:nvSpPr>
          <p:cNvPr id="6" name="Content Placeholder 5"/>
          <p:cNvSpPr>
            <a:spLocks noGrp="1"/>
          </p:cNvSpPr>
          <p:nvPr>
            <p:ph sz="half" idx="1"/>
          </p:nvPr>
        </p:nvSpPr>
        <p:spPr>
          <a:xfrm>
            <a:off x="403655" y="1540476"/>
            <a:ext cx="11788346" cy="4913079"/>
          </a:xfrm>
        </p:spPr>
        <p:txBody>
          <a:bodyPr>
            <a:normAutofit/>
          </a:bodyPr>
          <a:lstStyle/>
          <a:p>
            <a:pPr marL="0" indent="0">
              <a:lnSpc>
                <a:spcPct val="100000"/>
              </a:lnSpc>
              <a:spcBef>
                <a:spcPts val="0"/>
              </a:spcBef>
              <a:buNone/>
            </a:pPr>
            <a:r>
              <a:rPr lang="en-US" b="1" dirty="0"/>
              <a:t>Architectural / Transportation Tax Deduction</a:t>
            </a:r>
            <a:endParaRPr lang="en-US" dirty="0"/>
          </a:p>
          <a:p>
            <a:pPr marL="581025" indent="-352425">
              <a:lnSpc>
                <a:spcPct val="100000"/>
              </a:lnSpc>
              <a:spcBef>
                <a:spcPts val="0"/>
              </a:spcBef>
              <a:tabLst>
                <a:tab pos="581025" algn="l"/>
              </a:tabLst>
            </a:pPr>
            <a:r>
              <a:rPr lang="en-US" dirty="0"/>
              <a:t>Code Section 190: Barrier Removal. IRS Publication 535, Chapter 7 </a:t>
            </a:r>
          </a:p>
          <a:p>
            <a:pPr marL="581025" indent="-352425">
              <a:lnSpc>
                <a:spcPct val="100000"/>
              </a:lnSpc>
              <a:spcBef>
                <a:spcPts val="0"/>
              </a:spcBef>
              <a:tabLst>
                <a:tab pos="581025" algn="l"/>
              </a:tabLst>
            </a:pPr>
            <a:r>
              <a:rPr lang="en-US" dirty="0"/>
              <a:t>removal of physical, structural, and transportation barriers</a:t>
            </a:r>
          </a:p>
          <a:p>
            <a:pPr marL="581025" indent="-352425">
              <a:lnSpc>
                <a:spcPct val="100000"/>
              </a:lnSpc>
              <a:spcBef>
                <a:spcPts val="0"/>
              </a:spcBef>
              <a:tabLst>
                <a:tab pos="581025" algn="l"/>
              </a:tabLst>
            </a:pPr>
            <a:r>
              <a:rPr lang="en-US" dirty="0"/>
              <a:t>$15,000 max</a:t>
            </a:r>
          </a:p>
          <a:p>
            <a:pPr marL="457200" indent="0">
              <a:lnSpc>
                <a:spcPct val="100000"/>
              </a:lnSpc>
              <a:spcBef>
                <a:spcPts val="0"/>
              </a:spcBef>
              <a:buNone/>
            </a:pPr>
            <a:endParaRPr lang="en-US" dirty="0"/>
          </a:p>
          <a:p>
            <a:pPr marL="0" indent="0">
              <a:lnSpc>
                <a:spcPct val="100000"/>
              </a:lnSpc>
              <a:spcBef>
                <a:spcPts val="0"/>
              </a:spcBef>
              <a:buNone/>
            </a:pPr>
            <a:r>
              <a:rPr lang="en-US" b="1" dirty="0"/>
              <a:t>Small Business Tax Credit</a:t>
            </a:r>
            <a:endParaRPr lang="en-US" dirty="0"/>
          </a:p>
          <a:p>
            <a:pPr marL="581025" indent="-352425">
              <a:lnSpc>
                <a:spcPct val="100000"/>
              </a:lnSpc>
              <a:spcBef>
                <a:spcPts val="0"/>
              </a:spcBef>
            </a:pPr>
            <a:r>
              <a:rPr lang="en-US" dirty="0"/>
              <a:t>Code section 44, Disabled Access Credit IRS Form 8826</a:t>
            </a:r>
          </a:p>
          <a:p>
            <a:pPr marL="581025" indent="-352425">
              <a:lnSpc>
                <a:spcPct val="100000"/>
              </a:lnSpc>
              <a:spcBef>
                <a:spcPts val="0"/>
              </a:spcBef>
            </a:pPr>
            <a:r>
              <a:rPr lang="en-US" dirty="0"/>
              <a:t>expenses related to ADA compliance (barrier removal, auxiliary aids and services, accommodating employees)</a:t>
            </a:r>
          </a:p>
          <a:p>
            <a:pPr marL="581025" indent="-352425">
              <a:lnSpc>
                <a:spcPct val="100000"/>
              </a:lnSpc>
              <a:spcBef>
                <a:spcPts val="0"/>
              </a:spcBef>
            </a:pPr>
            <a:r>
              <a:rPr lang="en-US" dirty="0"/>
              <a:t>50% of expenses between $250 and $10,250 (max of $5,000)</a:t>
            </a:r>
          </a:p>
          <a:p>
            <a:pPr marL="0" indent="0">
              <a:buNone/>
            </a:pPr>
            <a:endParaRPr lang="en-US" dirty="0"/>
          </a:p>
        </p:txBody>
      </p:sp>
    </p:spTree>
    <p:extLst>
      <p:ext uri="{BB962C8B-B14F-4D97-AF65-F5344CB8AC3E}">
        <p14:creationId xmlns:p14="http://schemas.microsoft.com/office/powerpoint/2010/main" val="2386880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184" y="1"/>
            <a:ext cx="11139616" cy="1690688"/>
          </a:xfrm>
        </p:spPr>
        <p:txBody>
          <a:bodyPr/>
          <a:lstStyle/>
          <a:p>
            <a:r>
              <a:rPr lang="en-US" dirty="0"/>
              <a:t>Review and wrap-up: ADA Title III</a:t>
            </a:r>
          </a:p>
        </p:txBody>
      </p:sp>
      <p:sp>
        <p:nvSpPr>
          <p:cNvPr id="3" name="Content Placeholder 2"/>
          <p:cNvSpPr>
            <a:spLocks noGrp="1"/>
          </p:cNvSpPr>
          <p:nvPr>
            <p:ph idx="1"/>
          </p:nvPr>
        </p:nvSpPr>
        <p:spPr>
          <a:xfrm>
            <a:off x="378941" y="1309817"/>
            <a:ext cx="11623589" cy="5548184"/>
          </a:xfrm>
        </p:spPr>
        <p:txBody>
          <a:bodyPr>
            <a:normAutofit lnSpcReduction="10000"/>
          </a:bodyPr>
          <a:lstStyle/>
          <a:p>
            <a:pPr marL="0" indent="0">
              <a:lnSpc>
                <a:spcPct val="110000"/>
              </a:lnSpc>
              <a:spcBef>
                <a:spcPts val="0"/>
              </a:spcBef>
              <a:buNone/>
            </a:pPr>
            <a:r>
              <a:rPr lang="en-US" sz="2600" dirty="0"/>
              <a:t>True or false? ADA Title III (public accommodation) only applies to businesses with 15 or more employees.</a:t>
            </a:r>
          </a:p>
          <a:p>
            <a:pPr marL="0" indent="0">
              <a:lnSpc>
                <a:spcPct val="110000"/>
              </a:lnSpc>
              <a:spcBef>
                <a:spcPts val="0"/>
              </a:spcBef>
              <a:buNone/>
            </a:pPr>
            <a:endParaRPr lang="en-US" sz="1400" dirty="0"/>
          </a:p>
          <a:p>
            <a:pPr marL="0" indent="0">
              <a:lnSpc>
                <a:spcPct val="110000"/>
              </a:lnSpc>
              <a:spcBef>
                <a:spcPts val="0"/>
              </a:spcBef>
              <a:buNone/>
            </a:pPr>
            <a:r>
              <a:rPr lang="en-US" sz="2600" dirty="0"/>
              <a:t>Give an example of reasonable modification, effective communication, and removing barriers when readily achievable.</a:t>
            </a:r>
          </a:p>
          <a:p>
            <a:pPr marL="0" indent="0">
              <a:lnSpc>
                <a:spcPct val="110000"/>
              </a:lnSpc>
              <a:spcBef>
                <a:spcPts val="0"/>
              </a:spcBef>
              <a:buNone/>
            </a:pPr>
            <a:endParaRPr lang="en-US" sz="1400" dirty="0"/>
          </a:p>
          <a:p>
            <a:pPr marL="0" indent="0">
              <a:lnSpc>
                <a:spcPct val="110000"/>
              </a:lnSpc>
              <a:spcBef>
                <a:spcPts val="0"/>
              </a:spcBef>
              <a:buNone/>
            </a:pPr>
            <a:r>
              <a:rPr lang="en-US" sz="2600" dirty="0"/>
              <a:t>True or false? ASL is the only way a person who is deaf can communicate with businesses.</a:t>
            </a:r>
          </a:p>
          <a:p>
            <a:pPr marL="0" indent="0">
              <a:lnSpc>
                <a:spcPct val="110000"/>
              </a:lnSpc>
              <a:spcBef>
                <a:spcPts val="0"/>
              </a:spcBef>
              <a:buNone/>
            </a:pPr>
            <a:endParaRPr lang="en-US" sz="1400" dirty="0"/>
          </a:p>
          <a:p>
            <a:pPr marL="0" indent="0">
              <a:lnSpc>
                <a:spcPct val="110000"/>
              </a:lnSpc>
              <a:spcBef>
                <a:spcPts val="0"/>
              </a:spcBef>
              <a:buNone/>
            </a:pPr>
            <a:r>
              <a:rPr lang="en-US" sz="2600" dirty="0"/>
              <a:t>What are the hard limits businesses should know about providing modifications and effective communication?</a:t>
            </a:r>
            <a:br>
              <a:rPr lang="en-US" sz="2600" dirty="0"/>
            </a:br>
            <a:endParaRPr lang="en-US" sz="1400" dirty="0"/>
          </a:p>
          <a:p>
            <a:pPr marL="0" indent="0">
              <a:lnSpc>
                <a:spcPct val="110000"/>
              </a:lnSpc>
              <a:spcBef>
                <a:spcPts val="0"/>
              </a:spcBef>
              <a:buNone/>
            </a:pPr>
            <a:r>
              <a:rPr lang="en-US" sz="2600" dirty="0"/>
              <a:t>Who enforces ADA Title III?</a:t>
            </a:r>
          </a:p>
          <a:p>
            <a:pPr marL="0" indent="0">
              <a:lnSpc>
                <a:spcPct val="110000"/>
              </a:lnSpc>
              <a:spcBef>
                <a:spcPts val="0"/>
              </a:spcBef>
              <a:buNone/>
            </a:pPr>
            <a:endParaRPr lang="en-US" sz="1400" dirty="0"/>
          </a:p>
          <a:p>
            <a:pPr marL="0" indent="0">
              <a:lnSpc>
                <a:spcPct val="110000"/>
              </a:lnSpc>
              <a:spcBef>
                <a:spcPts val="0"/>
              </a:spcBef>
              <a:buNone/>
            </a:pPr>
            <a:r>
              <a:rPr lang="en-US" sz="2600" dirty="0"/>
              <a:t>Did you learn anything new or re-affirm something you already knew?</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76673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70" y="1"/>
            <a:ext cx="11164330" cy="1690688"/>
          </a:xfrm>
        </p:spPr>
        <p:txBody>
          <a:bodyPr/>
          <a:lstStyle/>
          <a:p>
            <a:r>
              <a:rPr lang="en-US" dirty="0"/>
              <a:t>Three-prong definition of disability</a:t>
            </a:r>
          </a:p>
        </p:txBody>
      </p:sp>
      <p:sp>
        <p:nvSpPr>
          <p:cNvPr id="3" name="Content Placeholder 2"/>
          <p:cNvSpPr>
            <a:spLocks noGrp="1"/>
          </p:cNvSpPr>
          <p:nvPr>
            <p:ph idx="1"/>
          </p:nvPr>
        </p:nvSpPr>
        <p:spPr>
          <a:xfrm>
            <a:off x="518984" y="1825625"/>
            <a:ext cx="10834816" cy="4351338"/>
          </a:xfrm>
        </p:spPr>
        <p:txBody>
          <a:bodyPr>
            <a:normAutofit/>
          </a:bodyPr>
          <a:lstStyle/>
          <a:p>
            <a:pPr marL="0" lvl="0" indent="0">
              <a:buNone/>
            </a:pPr>
            <a:r>
              <a:rPr lang="en-US" dirty="0"/>
              <a:t>(To be protected by the ADA, a person must meet at least 1 prong.)</a:t>
            </a:r>
          </a:p>
          <a:p>
            <a:pPr marL="0" lvl="0" indent="0">
              <a:buNone/>
            </a:pPr>
            <a:endParaRPr lang="en-US" dirty="0"/>
          </a:p>
          <a:p>
            <a:pPr marL="914400" lvl="1" indent="-457200">
              <a:buFont typeface="+mj-lt"/>
              <a:buAutoNum type="arabicPeriod"/>
            </a:pPr>
            <a:r>
              <a:rPr lang="en-US" sz="2800" dirty="0"/>
              <a:t>Has a physical or mental impairment that substantially limits one or more major life activities</a:t>
            </a:r>
          </a:p>
          <a:p>
            <a:pPr marL="914400" lvl="1" indent="-457200">
              <a:buFont typeface="+mj-lt"/>
              <a:buAutoNum type="arabicPeriod"/>
            </a:pPr>
            <a:endParaRPr lang="en-US" sz="2800" dirty="0"/>
          </a:p>
          <a:p>
            <a:pPr marL="914400" lvl="1" indent="-457200">
              <a:buFont typeface="+mj-lt"/>
              <a:buAutoNum type="arabicPeriod"/>
            </a:pPr>
            <a:r>
              <a:rPr lang="en-US" sz="2800" dirty="0"/>
              <a:t>Has a record of such impairment</a:t>
            </a:r>
          </a:p>
          <a:p>
            <a:pPr marL="914400" lvl="1" indent="-457200">
              <a:buFont typeface="+mj-lt"/>
              <a:buAutoNum type="arabicPeriod"/>
            </a:pPr>
            <a:endParaRPr lang="en-US" sz="2800" dirty="0"/>
          </a:p>
          <a:p>
            <a:pPr marL="914400" lvl="1" indent="-457200">
              <a:buFont typeface="+mj-lt"/>
              <a:buAutoNum type="arabicPeriod"/>
            </a:pPr>
            <a:r>
              <a:rPr lang="en-US" sz="2800" dirty="0"/>
              <a:t>Is regarded as having such an impairment</a:t>
            </a:r>
          </a:p>
        </p:txBody>
      </p:sp>
    </p:spTree>
    <p:extLst>
      <p:ext uri="{BB962C8B-B14F-4D97-AF65-F5344CB8AC3E}">
        <p14:creationId xmlns:p14="http://schemas.microsoft.com/office/powerpoint/2010/main" val="9648325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05" y="1960618"/>
            <a:ext cx="12165195" cy="1004226"/>
          </a:xfrm>
        </p:spPr>
        <p:txBody>
          <a:bodyPr>
            <a:normAutofit/>
          </a:bodyPr>
          <a:lstStyle/>
          <a:p>
            <a:r>
              <a:rPr lang="en-US" sz="5500" dirty="0"/>
              <a:t>Disability Language &amp; Etiquette</a:t>
            </a:r>
          </a:p>
        </p:txBody>
      </p:sp>
      <p:pic>
        <p:nvPicPr>
          <p:cNvPr id="5" name="Picture 10" descr="Northwest ADA Center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729" y="352801"/>
            <a:ext cx="4479792" cy="110595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6824546" y="3681454"/>
            <a:ext cx="5367454" cy="3043196"/>
          </a:xfrm>
        </p:spPr>
        <p:txBody>
          <a:bodyPr>
            <a:normAutofit/>
          </a:bodyPr>
          <a:lstStyle/>
          <a:p>
            <a:r>
              <a:rPr lang="en-US" sz="3500" dirty="0"/>
              <a:t>by Mell Toy</a:t>
            </a:r>
          </a:p>
          <a:p>
            <a:endParaRPr lang="en-US" sz="3500" dirty="0"/>
          </a:p>
          <a:p>
            <a:r>
              <a:rPr lang="en-US" sz="3500" dirty="0"/>
              <a:t>PMAR Educational Seminar</a:t>
            </a:r>
          </a:p>
          <a:p>
            <a:r>
              <a:rPr lang="en-US" sz="3500" dirty="0"/>
              <a:t>Tigard, OR</a:t>
            </a:r>
          </a:p>
          <a:p>
            <a:r>
              <a:rPr lang="en-US" sz="3500" dirty="0"/>
              <a:t>June 26, 2019</a:t>
            </a:r>
          </a:p>
        </p:txBody>
      </p:sp>
      <p:pic>
        <p:nvPicPr>
          <p:cNvPr id="6" name="Picture 5" descr="Black and white photo of a hand and a split hook prosthetic reaching toward each other"/>
          <p:cNvPicPr>
            <a:picLocks noChangeAspect="1"/>
          </p:cNvPicPr>
          <p:nvPr/>
        </p:nvPicPr>
        <p:blipFill rotWithShape="1">
          <a:blip r:embed="rId4" cstate="print">
            <a:extLst>
              <a:ext uri="{28A0092B-C50C-407E-A947-70E740481C1C}">
                <a14:useLocalDpi xmlns:a14="http://schemas.microsoft.com/office/drawing/2010/main" val="0"/>
              </a:ext>
            </a:extLst>
          </a:blip>
          <a:srcRect l="4017" t="1424" r="2660" b="160"/>
          <a:stretch/>
        </p:blipFill>
        <p:spPr>
          <a:xfrm>
            <a:off x="26805" y="3457277"/>
            <a:ext cx="6788863" cy="3399951"/>
          </a:xfrm>
          <a:prstGeom prst="rect">
            <a:avLst/>
          </a:prstGeom>
        </p:spPr>
      </p:pic>
    </p:spTree>
    <p:extLst>
      <p:ext uri="{BB962C8B-B14F-4D97-AF65-F5344CB8AC3E}">
        <p14:creationId xmlns:p14="http://schemas.microsoft.com/office/powerpoint/2010/main" val="41557224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19" y="1"/>
            <a:ext cx="11197281" cy="1690688"/>
          </a:xfrm>
        </p:spPr>
        <p:txBody>
          <a:bodyPr/>
          <a:lstStyle/>
          <a:p>
            <a:r>
              <a:rPr lang="en-US" dirty="0"/>
              <a:t>Disclaimer</a:t>
            </a:r>
          </a:p>
        </p:txBody>
      </p:sp>
      <p:sp>
        <p:nvSpPr>
          <p:cNvPr id="3" name="Content Placeholder 2"/>
          <p:cNvSpPr>
            <a:spLocks noGrp="1"/>
          </p:cNvSpPr>
          <p:nvPr>
            <p:ph idx="1"/>
          </p:nvPr>
        </p:nvSpPr>
        <p:spPr/>
        <p:txBody>
          <a:bodyPr/>
          <a:lstStyle/>
          <a:p>
            <a:pPr marL="0" indent="0">
              <a:lnSpc>
                <a:spcPct val="100000"/>
              </a:lnSpc>
              <a:spcBef>
                <a:spcPts val="0"/>
              </a:spcBef>
              <a:buNone/>
            </a:pPr>
            <a:r>
              <a:rPr lang="en-US" dirty="0"/>
              <a:t>The Northwest ADA Center is funded under a grant from the Administration for Community Living (ACL), NIDILRR grant #90DP0095.  However, these contents do not necessarily represent the policy of the ACL, and you should not assume endorsement by the Federal Government.</a:t>
            </a:r>
          </a:p>
          <a:p>
            <a:pPr marL="0" indent="0">
              <a:buNone/>
            </a:pPr>
            <a:endParaRPr lang="en-US" dirty="0"/>
          </a:p>
        </p:txBody>
      </p:sp>
      <p:pic>
        <p:nvPicPr>
          <p:cNvPr id="4" name="Picture 2" descr="Logo for NIDILRR: National Institute on Disability, Independent Living, and Rehabilitation Researc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10435" y="4414672"/>
            <a:ext cx="4202120" cy="2106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3485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4757" y="365125"/>
            <a:ext cx="11953102" cy="1325563"/>
          </a:xfrm>
        </p:spPr>
        <p:txBody>
          <a:bodyPr/>
          <a:lstStyle/>
          <a:p>
            <a:r>
              <a:rPr lang="en-US" dirty="0"/>
              <a:t>When it comes to disability language, the thing to do is...</a:t>
            </a:r>
          </a:p>
        </p:txBody>
      </p:sp>
      <p:sp>
        <p:nvSpPr>
          <p:cNvPr id="6" name="Content Placeholder 5"/>
          <p:cNvSpPr>
            <a:spLocks noGrp="1"/>
          </p:cNvSpPr>
          <p:nvPr>
            <p:ph idx="1"/>
          </p:nvPr>
        </p:nvSpPr>
        <p:spPr>
          <a:xfrm>
            <a:off x="838200" y="2864011"/>
            <a:ext cx="7701366" cy="1537507"/>
          </a:xfrm>
        </p:spPr>
        <p:txBody>
          <a:bodyPr>
            <a:normAutofit/>
          </a:bodyPr>
          <a:lstStyle/>
          <a:p>
            <a:pPr marL="0" indent="0" algn="ctr">
              <a:buNone/>
            </a:pPr>
            <a:r>
              <a:rPr lang="en-US" sz="4000" b="1" dirty="0"/>
              <a:t>Never assume.</a:t>
            </a:r>
          </a:p>
          <a:p>
            <a:pPr marL="0" indent="0" algn="ctr">
              <a:buNone/>
            </a:pPr>
            <a:r>
              <a:rPr lang="en-US" sz="4000" b="1" dirty="0"/>
              <a:t>Ask!</a:t>
            </a:r>
          </a:p>
        </p:txBody>
      </p:sp>
      <p:pic>
        <p:nvPicPr>
          <p:cNvPr id="3076" name="Picture 4" descr="Homework with A+ written in large red print at the 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5876" y="1690688"/>
            <a:ext cx="4217925" cy="4775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9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43" y="1"/>
            <a:ext cx="11213757" cy="1375442"/>
          </a:xfrm>
        </p:spPr>
        <p:txBody>
          <a:bodyPr>
            <a:normAutofit/>
          </a:bodyPr>
          <a:lstStyle/>
          <a:p>
            <a:r>
              <a:rPr lang="en-US" dirty="0"/>
              <a:t>Person First language</a:t>
            </a:r>
          </a:p>
        </p:txBody>
      </p:sp>
      <p:sp>
        <p:nvSpPr>
          <p:cNvPr id="3" name="Content Placeholder 2"/>
          <p:cNvSpPr>
            <a:spLocks noGrp="1"/>
          </p:cNvSpPr>
          <p:nvPr>
            <p:ph sz="half" idx="1"/>
          </p:nvPr>
        </p:nvSpPr>
        <p:spPr>
          <a:xfrm>
            <a:off x="626076" y="1636581"/>
            <a:ext cx="3361038" cy="3237723"/>
          </a:xfrm>
        </p:spPr>
        <p:txBody>
          <a:bodyPr>
            <a:normAutofit/>
          </a:bodyPr>
          <a:lstStyle/>
          <a:p>
            <a:pPr marL="0" indent="0" algn="ctr">
              <a:buNone/>
            </a:pPr>
            <a:endParaRPr lang="en-US" sz="4000" dirty="0"/>
          </a:p>
          <a:p>
            <a:pPr marL="0" indent="0">
              <a:buNone/>
            </a:pPr>
            <a:r>
              <a:rPr lang="en-US" sz="3500" dirty="0"/>
              <a:t>Person with...</a:t>
            </a:r>
          </a:p>
          <a:p>
            <a:pPr marL="0" indent="0">
              <a:buNone/>
            </a:pPr>
            <a:r>
              <a:rPr lang="en-US" sz="3500" dirty="0"/>
              <a:t>Person who...</a:t>
            </a:r>
          </a:p>
          <a:p>
            <a:pPr marL="0" indent="0">
              <a:buNone/>
            </a:pPr>
            <a:r>
              <a:rPr lang="en-US" sz="3500" dirty="0"/>
              <a:t>Person of...</a:t>
            </a:r>
          </a:p>
          <a:p>
            <a:pPr lvl="1"/>
            <a:endParaRPr lang="en-US" dirty="0"/>
          </a:p>
          <a:p>
            <a:pPr marL="0" indent="0">
              <a:buNone/>
            </a:pPr>
            <a:endParaRPr lang="en-US" dirty="0"/>
          </a:p>
        </p:txBody>
      </p:sp>
      <p:pic>
        <p:nvPicPr>
          <p:cNvPr id="1048" name="Picture 24" descr="Person holding up a sign that reads &quot;Put People First. Your attitude might be my barrier&quot;"/>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2660" r="5318"/>
          <a:stretch/>
        </p:blipFill>
        <p:spPr bwMode="auto">
          <a:xfrm>
            <a:off x="4300151" y="1983473"/>
            <a:ext cx="7891849" cy="4874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3833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22" y="1"/>
            <a:ext cx="11132966" cy="1690688"/>
          </a:xfrm>
        </p:spPr>
        <p:txBody>
          <a:bodyPr/>
          <a:lstStyle/>
          <a:p>
            <a:r>
              <a:rPr lang="en-US" dirty="0"/>
              <a:t>Recap using person first language</a:t>
            </a:r>
          </a:p>
        </p:txBody>
      </p:sp>
      <p:graphicFrame>
        <p:nvGraphicFramePr>
          <p:cNvPr id="5" name="Table 4" descr="Table with two columns. Column 1 is Don't use, column 2 is use"/>
          <p:cNvGraphicFramePr>
            <a:graphicFrameLocks noGrp="1"/>
          </p:cNvGraphicFramePr>
          <p:nvPr/>
        </p:nvGraphicFramePr>
        <p:xfrm>
          <a:off x="1088708" y="1690688"/>
          <a:ext cx="10266680" cy="3850656"/>
        </p:xfrm>
        <a:graphic>
          <a:graphicData uri="http://schemas.openxmlformats.org/drawingml/2006/table">
            <a:tbl>
              <a:tblPr firstRow="1" bandRow="1">
                <a:tableStyleId>{5940675A-B579-460E-94D1-54222C63F5DA}</a:tableStyleId>
              </a:tblPr>
              <a:tblGrid>
                <a:gridCol w="3445192">
                  <a:extLst>
                    <a:ext uri="{9D8B030D-6E8A-4147-A177-3AD203B41FA5}">
                      <a16:colId xmlns:a16="http://schemas.microsoft.com/office/drawing/2014/main" val="2912284295"/>
                    </a:ext>
                  </a:extLst>
                </a:gridCol>
                <a:gridCol w="6821488">
                  <a:extLst>
                    <a:ext uri="{9D8B030D-6E8A-4147-A177-3AD203B41FA5}">
                      <a16:colId xmlns:a16="http://schemas.microsoft.com/office/drawing/2014/main" val="724059978"/>
                    </a:ext>
                  </a:extLst>
                </a:gridCol>
              </a:tblGrid>
              <a:tr h="520704">
                <a:tc>
                  <a:txBody>
                    <a:bodyPr/>
                    <a:lstStyle/>
                    <a:p>
                      <a:r>
                        <a:rPr lang="en-US" sz="2600" dirty="0">
                          <a:solidFill>
                            <a:schemeClr val="bg1"/>
                          </a:solidFill>
                        </a:rPr>
                        <a:t>Don’t</a:t>
                      </a:r>
                      <a:r>
                        <a:rPr lang="en-US" sz="2600" baseline="0" dirty="0">
                          <a:solidFill>
                            <a:schemeClr val="bg1"/>
                          </a:solidFill>
                        </a:rPr>
                        <a:t> use</a:t>
                      </a:r>
                      <a:endParaRPr lang="en-US" sz="2600" dirty="0">
                        <a:solidFill>
                          <a:schemeClr val="bg1"/>
                        </a:solidFill>
                      </a:endParaRPr>
                    </a:p>
                  </a:txBody>
                  <a:tcPr>
                    <a:solidFill>
                      <a:schemeClr val="tx1"/>
                    </a:solidFill>
                  </a:tcPr>
                </a:tc>
                <a:tc>
                  <a:txBody>
                    <a:bodyPr/>
                    <a:lstStyle/>
                    <a:p>
                      <a:r>
                        <a:rPr lang="en-US" sz="2600" dirty="0">
                          <a:solidFill>
                            <a:schemeClr val="bg1"/>
                          </a:solidFill>
                        </a:rPr>
                        <a:t>Use</a:t>
                      </a:r>
                    </a:p>
                  </a:txBody>
                  <a:tcPr>
                    <a:solidFill>
                      <a:schemeClr val="tx1"/>
                    </a:solidFill>
                  </a:tcPr>
                </a:tc>
                <a:extLst>
                  <a:ext uri="{0D108BD9-81ED-4DB2-BD59-A6C34878D82A}">
                    <a16:rowId xmlns:a16="http://schemas.microsoft.com/office/drawing/2014/main" val="2898026118"/>
                  </a:ext>
                </a:extLst>
              </a:tr>
              <a:tr h="520704">
                <a:tc>
                  <a:txBody>
                    <a:bodyPr/>
                    <a:lstStyle/>
                    <a:p>
                      <a:r>
                        <a:rPr lang="en-US" sz="2600" dirty="0"/>
                        <a:t>Differently</a:t>
                      </a:r>
                      <a:r>
                        <a:rPr lang="en-US" sz="2600" baseline="0" dirty="0"/>
                        <a:t>-abled, impaired, handicapped</a:t>
                      </a:r>
                      <a:endParaRPr lang="en-US" sz="2600" dirty="0"/>
                    </a:p>
                  </a:txBody>
                  <a:tcPr anchor="ctr">
                    <a:noFill/>
                  </a:tcPr>
                </a:tc>
                <a:tc>
                  <a:txBody>
                    <a:bodyPr/>
                    <a:lstStyle/>
                    <a:p>
                      <a:r>
                        <a:rPr lang="en-US" sz="2600" dirty="0"/>
                        <a:t>Person</a:t>
                      </a:r>
                      <a:r>
                        <a:rPr lang="en-US" sz="2600" baseline="0" dirty="0"/>
                        <a:t> with disability</a:t>
                      </a:r>
                      <a:endParaRPr lang="en-US" sz="2600" dirty="0"/>
                    </a:p>
                  </a:txBody>
                  <a:tcPr anchor="ctr">
                    <a:noFill/>
                  </a:tcPr>
                </a:tc>
                <a:extLst>
                  <a:ext uri="{0D108BD9-81ED-4DB2-BD59-A6C34878D82A}">
                    <a16:rowId xmlns:a16="http://schemas.microsoft.com/office/drawing/2014/main" val="1619491042"/>
                  </a:ext>
                </a:extLst>
              </a:tr>
              <a:tr h="520704">
                <a:tc>
                  <a:txBody>
                    <a:bodyPr/>
                    <a:lstStyle/>
                    <a:p>
                      <a:r>
                        <a:rPr lang="en-US" sz="2600" dirty="0"/>
                        <a:t>Insane, crazy,</a:t>
                      </a:r>
                      <a:r>
                        <a:rPr lang="en-US" sz="2600" baseline="0" dirty="0"/>
                        <a:t> mental</a:t>
                      </a:r>
                      <a:endParaRPr lang="en-US" sz="2600" dirty="0"/>
                    </a:p>
                  </a:txBody>
                  <a:tcPr anchor="ctr">
                    <a:solidFill>
                      <a:schemeClr val="accent1">
                        <a:lumMod val="20000"/>
                        <a:lumOff val="80000"/>
                      </a:schemeClr>
                    </a:solidFill>
                  </a:tcPr>
                </a:tc>
                <a:tc>
                  <a:txBody>
                    <a:bodyPr/>
                    <a:lstStyle/>
                    <a:p>
                      <a:r>
                        <a:rPr lang="en-US" sz="2600" dirty="0"/>
                        <a:t>Person with a psychiatric</a:t>
                      </a:r>
                      <a:r>
                        <a:rPr lang="en-US" sz="2600" baseline="0" dirty="0"/>
                        <a:t> disability</a:t>
                      </a:r>
                      <a:endParaRPr lang="en-US" sz="2600" dirty="0"/>
                    </a:p>
                  </a:txBody>
                  <a:tcPr anchor="ctr">
                    <a:solidFill>
                      <a:schemeClr val="accent1">
                        <a:lumMod val="20000"/>
                        <a:lumOff val="80000"/>
                      </a:schemeClr>
                    </a:solidFill>
                  </a:tcPr>
                </a:tc>
                <a:extLst>
                  <a:ext uri="{0D108BD9-81ED-4DB2-BD59-A6C34878D82A}">
                    <a16:rowId xmlns:a16="http://schemas.microsoft.com/office/drawing/2014/main" val="929168762"/>
                  </a:ext>
                </a:extLst>
              </a:tr>
              <a:tr h="520704">
                <a:tc>
                  <a:txBody>
                    <a:bodyPr/>
                    <a:lstStyle/>
                    <a:p>
                      <a:r>
                        <a:rPr lang="en-US" sz="2600" dirty="0"/>
                        <a:t>Lame</a:t>
                      </a:r>
                    </a:p>
                  </a:txBody>
                  <a:tcPr anchor="ctr">
                    <a:noFill/>
                  </a:tcPr>
                </a:tc>
                <a:tc>
                  <a:txBody>
                    <a:bodyPr/>
                    <a:lstStyle/>
                    <a:p>
                      <a:r>
                        <a:rPr lang="en-US" sz="2600" dirty="0"/>
                        <a:t>Person with a</a:t>
                      </a:r>
                      <a:r>
                        <a:rPr lang="en-US" sz="2600" baseline="0" dirty="0"/>
                        <a:t> mobility disability</a:t>
                      </a:r>
                      <a:endParaRPr lang="en-US" sz="2600" dirty="0"/>
                    </a:p>
                  </a:txBody>
                  <a:tcPr anchor="ctr">
                    <a:noFill/>
                  </a:tcPr>
                </a:tc>
                <a:extLst>
                  <a:ext uri="{0D108BD9-81ED-4DB2-BD59-A6C34878D82A}">
                    <a16:rowId xmlns:a16="http://schemas.microsoft.com/office/drawing/2014/main" val="399916943"/>
                  </a:ext>
                </a:extLst>
              </a:tr>
              <a:tr h="520704">
                <a:tc>
                  <a:txBody>
                    <a:bodyPr/>
                    <a:lstStyle/>
                    <a:p>
                      <a:r>
                        <a:rPr lang="en-US" sz="2600" dirty="0"/>
                        <a:t>Hearing</a:t>
                      </a:r>
                      <a:r>
                        <a:rPr lang="en-US" sz="2600" baseline="0" dirty="0"/>
                        <a:t> impaired</a:t>
                      </a:r>
                      <a:endParaRPr lang="en-US" sz="2600" dirty="0"/>
                    </a:p>
                  </a:txBody>
                  <a:tcPr anchor="ctr">
                    <a:solidFill>
                      <a:schemeClr val="accent1">
                        <a:lumMod val="20000"/>
                        <a:lumOff val="80000"/>
                      </a:schemeClr>
                    </a:solidFill>
                  </a:tcPr>
                </a:tc>
                <a:tc>
                  <a:txBody>
                    <a:bodyPr/>
                    <a:lstStyle/>
                    <a:p>
                      <a:r>
                        <a:rPr lang="en-US" sz="2600" dirty="0"/>
                        <a:t>Person</a:t>
                      </a:r>
                      <a:r>
                        <a:rPr lang="en-US" sz="2600" baseline="0" dirty="0"/>
                        <a:t> who is deaf or hard of hearing, person with a hearing disability</a:t>
                      </a:r>
                      <a:endParaRPr lang="en-US" sz="2600" dirty="0"/>
                    </a:p>
                  </a:txBody>
                  <a:tcPr anchor="ctr">
                    <a:solidFill>
                      <a:schemeClr val="accent1">
                        <a:lumMod val="20000"/>
                        <a:lumOff val="80000"/>
                      </a:schemeClr>
                    </a:solidFill>
                  </a:tcPr>
                </a:tc>
                <a:extLst>
                  <a:ext uri="{0D108BD9-81ED-4DB2-BD59-A6C34878D82A}">
                    <a16:rowId xmlns:a16="http://schemas.microsoft.com/office/drawing/2014/main" val="2666975954"/>
                  </a:ext>
                </a:extLst>
              </a:tr>
              <a:tr h="520704">
                <a:tc>
                  <a:txBody>
                    <a:bodyPr/>
                    <a:lstStyle/>
                    <a:p>
                      <a:r>
                        <a:rPr lang="en-US" sz="2600" dirty="0"/>
                        <a:t>Retard,</a:t>
                      </a:r>
                      <a:r>
                        <a:rPr lang="en-US" sz="2600" baseline="0" dirty="0"/>
                        <a:t> retarded</a:t>
                      </a:r>
                      <a:endParaRPr lang="en-US" sz="2600" dirty="0"/>
                    </a:p>
                  </a:txBody>
                  <a:tcPr anchor="ctr">
                    <a:noFill/>
                  </a:tcPr>
                </a:tc>
                <a:tc>
                  <a:txBody>
                    <a:bodyPr/>
                    <a:lstStyle/>
                    <a:p>
                      <a:r>
                        <a:rPr lang="en-US" sz="2600" dirty="0"/>
                        <a:t>Person with an intellectual</a:t>
                      </a:r>
                      <a:r>
                        <a:rPr lang="en-US" sz="2600" baseline="0" dirty="0"/>
                        <a:t> disability</a:t>
                      </a:r>
                      <a:endParaRPr lang="en-US" sz="2600" dirty="0"/>
                    </a:p>
                  </a:txBody>
                  <a:tcPr anchor="ctr">
                    <a:noFill/>
                  </a:tcPr>
                </a:tc>
                <a:extLst>
                  <a:ext uri="{0D108BD9-81ED-4DB2-BD59-A6C34878D82A}">
                    <a16:rowId xmlns:a16="http://schemas.microsoft.com/office/drawing/2014/main" val="2734503260"/>
                  </a:ext>
                </a:extLst>
              </a:tr>
            </a:tbl>
          </a:graphicData>
        </a:graphic>
      </p:graphicFrame>
    </p:spTree>
    <p:extLst>
      <p:ext uri="{BB962C8B-B14F-4D97-AF65-F5344CB8AC3E}">
        <p14:creationId xmlns:p14="http://schemas.microsoft.com/office/powerpoint/2010/main" val="28563931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43" y="1"/>
            <a:ext cx="11215345" cy="1690688"/>
          </a:xfrm>
        </p:spPr>
        <p:txBody>
          <a:bodyPr/>
          <a:lstStyle/>
          <a:p>
            <a:r>
              <a:rPr lang="en-US" dirty="0"/>
              <a:t>More examples of person first language</a:t>
            </a:r>
          </a:p>
        </p:txBody>
      </p:sp>
      <p:graphicFrame>
        <p:nvGraphicFramePr>
          <p:cNvPr id="3" name="Table 2" descr="Table with two columns. Column 1 is Don't use, column 2 is use"/>
          <p:cNvGraphicFramePr>
            <a:graphicFrameLocks noGrp="1"/>
          </p:cNvGraphicFramePr>
          <p:nvPr/>
        </p:nvGraphicFramePr>
        <p:xfrm>
          <a:off x="1088708" y="1690688"/>
          <a:ext cx="10266680" cy="4606748"/>
        </p:xfrm>
        <a:graphic>
          <a:graphicData uri="http://schemas.openxmlformats.org/drawingml/2006/table">
            <a:tbl>
              <a:tblPr firstRow="1" bandRow="1">
                <a:tableStyleId>{5940675A-B579-460E-94D1-54222C63F5DA}</a:tableStyleId>
              </a:tblPr>
              <a:tblGrid>
                <a:gridCol w="2968942">
                  <a:extLst>
                    <a:ext uri="{9D8B030D-6E8A-4147-A177-3AD203B41FA5}">
                      <a16:colId xmlns:a16="http://schemas.microsoft.com/office/drawing/2014/main" val="1026593966"/>
                    </a:ext>
                  </a:extLst>
                </a:gridCol>
                <a:gridCol w="7297738">
                  <a:extLst>
                    <a:ext uri="{9D8B030D-6E8A-4147-A177-3AD203B41FA5}">
                      <a16:colId xmlns:a16="http://schemas.microsoft.com/office/drawing/2014/main" val="1404816175"/>
                    </a:ext>
                  </a:extLst>
                </a:gridCol>
              </a:tblGrid>
              <a:tr h="520704">
                <a:tc>
                  <a:txBody>
                    <a:bodyPr/>
                    <a:lstStyle/>
                    <a:p>
                      <a:r>
                        <a:rPr lang="en-US" sz="2600" dirty="0">
                          <a:solidFill>
                            <a:schemeClr val="bg1"/>
                          </a:solidFill>
                        </a:rPr>
                        <a:t>Don’t</a:t>
                      </a:r>
                      <a:r>
                        <a:rPr lang="en-US" sz="2600" baseline="0" dirty="0">
                          <a:solidFill>
                            <a:schemeClr val="bg1"/>
                          </a:solidFill>
                        </a:rPr>
                        <a:t> use</a:t>
                      </a:r>
                      <a:endParaRPr lang="en-US" sz="2600" dirty="0">
                        <a:solidFill>
                          <a:schemeClr val="bg1"/>
                        </a:solidFill>
                      </a:endParaRPr>
                    </a:p>
                  </a:txBody>
                  <a:tcPr>
                    <a:solidFill>
                      <a:schemeClr val="tx1"/>
                    </a:solidFill>
                  </a:tcPr>
                </a:tc>
                <a:tc>
                  <a:txBody>
                    <a:bodyPr/>
                    <a:lstStyle/>
                    <a:p>
                      <a:r>
                        <a:rPr lang="en-US" sz="2600" dirty="0">
                          <a:solidFill>
                            <a:schemeClr val="bg1"/>
                          </a:solidFill>
                        </a:rPr>
                        <a:t>Use</a:t>
                      </a:r>
                    </a:p>
                  </a:txBody>
                  <a:tcPr>
                    <a:solidFill>
                      <a:schemeClr val="tx1"/>
                    </a:solidFill>
                  </a:tcPr>
                </a:tc>
                <a:extLst>
                  <a:ext uri="{0D108BD9-81ED-4DB2-BD59-A6C34878D82A}">
                    <a16:rowId xmlns:a16="http://schemas.microsoft.com/office/drawing/2014/main" val="4078696381"/>
                  </a:ext>
                </a:extLst>
              </a:tr>
              <a:tr h="520704">
                <a:tc>
                  <a:txBody>
                    <a:bodyPr/>
                    <a:lstStyle/>
                    <a:p>
                      <a:r>
                        <a:rPr lang="en-US" sz="2600" dirty="0"/>
                        <a:t>Wheelchair</a:t>
                      </a:r>
                      <a:r>
                        <a:rPr lang="en-US" sz="2600" baseline="0" dirty="0"/>
                        <a:t> bound</a:t>
                      </a:r>
                      <a:endParaRPr lang="en-US" sz="2600" dirty="0"/>
                    </a:p>
                  </a:txBody>
                  <a:tcPr anchor="ctr">
                    <a:noFill/>
                  </a:tcPr>
                </a:tc>
                <a:tc>
                  <a:txBody>
                    <a:bodyPr/>
                    <a:lstStyle/>
                    <a:p>
                      <a:r>
                        <a:rPr lang="en-US" sz="2600" dirty="0"/>
                        <a:t>Person who uses a wheelchair,</a:t>
                      </a:r>
                      <a:r>
                        <a:rPr lang="en-US" sz="2600" baseline="0" dirty="0"/>
                        <a:t> person with a mobility disability</a:t>
                      </a:r>
                      <a:endParaRPr lang="en-US" sz="2600" dirty="0"/>
                    </a:p>
                  </a:txBody>
                  <a:tcPr anchor="ctr">
                    <a:noFill/>
                  </a:tcPr>
                </a:tc>
                <a:extLst>
                  <a:ext uri="{0D108BD9-81ED-4DB2-BD59-A6C34878D82A}">
                    <a16:rowId xmlns:a16="http://schemas.microsoft.com/office/drawing/2014/main" val="1132867007"/>
                  </a:ext>
                </a:extLst>
              </a:tr>
              <a:tr h="898750">
                <a:tc>
                  <a:txBody>
                    <a:bodyPr/>
                    <a:lstStyle/>
                    <a:p>
                      <a:r>
                        <a:rPr lang="en-US" sz="2600" dirty="0"/>
                        <a:t>Mute</a:t>
                      </a:r>
                    </a:p>
                  </a:txBody>
                  <a:tcPr anchor="ctr">
                    <a:solidFill>
                      <a:schemeClr val="accent4">
                        <a:lumMod val="20000"/>
                        <a:lumOff val="80000"/>
                      </a:schemeClr>
                    </a:solidFill>
                  </a:tcPr>
                </a:tc>
                <a:tc>
                  <a:txBody>
                    <a:bodyPr/>
                    <a:lstStyle/>
                    <a:p>
                      <a:r>
                        <a:rPr lang="en-US" sz="2600" dirty="0"/>
                        <a:t>Person with speech</a:t>
                      </a:r>
                      <a:r>
                        <a:rPr lang="en-US" sz="2600" baseline="0" dirty="0"/>
                        <a:t> disability, person who uses a communication device</a:t>
                      </a:r>
                      <a:endParaRPr lang="en-US" sz="2600" dirty="0"/>
                    </a:p>
                  </a:txBody>
                  <a:tcPr anchor="ctr">
                    <a:solidFill>
                      <a:schemeClr val="accent4">
                        <a:lumMod val="20000"/>
                        <a:lumOff val="80000"/>
                      </a:schemeClr>
                    </a:solidFill>
                  </a:tcPr>
                </a:tc>
                <a:extLst>
                  <a:ext uri="{0D108BD9-81ED-4DB2-BD59-A6C34878D82A}">
                    <a16:rowId xmlns:a16="http://schemas.microsoft.com/office/drawing/2014/main" val="2868115720"/>
                  </a:ext>
                </a:extLst>
              </a:tr>
              <a:tr h="898750">
                <a:tc>
                  <a:txBody>
                    <a:bodyPr/>
                    <a:lstStyle/>
                    <a:p>
                      <a:r>
                        <a:rPr lang="en-US" sz="2600" dirty="0"/>
                        <a:t>Sight impaired</a:t>
                      </a:r>
                    </a:p>
                  </a:txBody>
                  <a:tcPr anchor="ctr"/>
                </a:tc>
                <a:tc>
                  <a:txBody>
                    <a:bodyPr/>
                    <a:lstStyle/>
                    <a:p>
                      <a:r>
                        <a:rPr lang="en-US" sz="2600" dirty="0"/>
                        <a:t>Person who is blind or has</a:t>
                      </a:r>
                      <a:r>
                        <a:rPr lang="en-US" sz="2600" baseline="0" dirty="0"/>
                        <a:t> low vision, person </a:t>
                      </a:r>
                      <a:r>
                        <a:rPr lang="en-US" sz="2600" dirty="0"/>
                        <a:t>with a visual disability </a:t>
                      </a:r>
                    </a:p>
                  </a:txBody>
                  <a:tcPr anchor="ctr"/>
                </a:tc>
                <a:extLst>
                  <a:ext uri="{0D108BD9-81ED-4DB2-BD59-A6C34878D82A}">
                    <a16:rowId xmlns:a16="http://schemas.microsoft.com/office/drawing/2014/main" val="2026918388"/>
                  </a:ext>
                </a:extLst>
              </a:tr>
              <a:tr h="520704">
                <a:tc>
                  <a:txBody>
                    <a:bodyPr/>
                    <a:lstStyle/>
                    <a:p>
                      <a:r>
                        <a:rPr lang="en-US" sz="2600" dirty="0"/>
                        <a:t>Dwarf</a:t>
                      </a:r>
                    </a:p>
                  </a:txBody>
                  <a:tcPr anchor="ctr">
                    <a:solidFill>
                      <a:schemeClr val="accent4">
                        <a:lumMod val="20000"/>
                        <a:lumOff val="80000"/>
                      </a:schemeClr>
                    </a:solidFill>
                  </a:tcPr>
                </a:tc>
                <a:tc>
                  <a:txBody>
                    <a:bodyPr/>
                    <a:lstStyle/>
                    <a:p>
                      <a:r>
                        <a:rPr lang="en-US" sz="2600" dirty="0"/>
                        <a:t>Person of</a:t>
                      </a:r>
                      <a:r>
                        <a:rPr lang="en-US" sz="2600" baseline="0" dirty="0"/>
                        <a:t> short stature, person with dwarfism</a:t>
                      </a:r>
                      <a:endParaRPr lang="en-US" sz="2600" dirty="0"/>
                    </a:p>
                  </a:txBody>
                  <a:tcPr anchor="ctr">
                    <a:solidFill>
                      <a:schemeClr val="accent4">
                        <a:lumMod val="20000"/>
                        <a:lumOff val="80000"/>
                      </a:schemeClr>
                    </a:solidFill>
                  </a:tcPr>
                </a:tc>
                <a:extLst>
                  <a:ext uri="{0D108BD9-81ED-4DB2-BD59-A6C34878D82A}">
                    <a16:rowId xmlns:a16="http://schemas.microsoft.com/office/drawing/2014/main" val="3899082170"/>
                  </a:ext>
                </a:extLst>
              </a:tr>
              <a:tr h="520704">
                <a:tc>
                  <a:txBody>
                    <a:bodyPr/>
                    <a:lstStyle/>
                    <a:p>
                      <a:r>
                        <a:rPr lang="en-US" sz="2600" dirty="0"/>
                        <a:t>Vegetable</a:t>
                      </a:r>
                    </a:p>
                  </a:txBody>
                  <a:tcPr anchor="ctr"/>
                </a:tc>
                <a:tc>
                  <a:txBody>
                    <a:bodyPr/>
                    <a:lstStyle/>
                    <a:p>
                      <a:r>
                        <a:rPr lang="en-US" sz="2600" dirty="0"/>
                        <a:t>Person</a:t>
                      </a:r>
                      <a:r>
                        <a:rPr lang="en-US" sz="2600" baseline="0" dirty="0"/>
                        <a:t> with involved disabilities, person with severe disabilities, person with multiple disabilities</a:t>
                      </a:r>
                      <a:endParaRPr lang="en-US" sz="2600" dirty="0"/>
                    </a:p>
                  </a:txBody>
                  <a:tcPr anchor="ctr"/>
                </a:tc>
                <a:extLst>
                  <a:ext uri="{0D108BD9-81ED-4DB2-BD59-A6C34878D82A}">
                    <a16:rowId xmlns:a16="http://schemas.microsoft.com/office/drawing/2014/main" val="3585834541"/>
                  </a:ext>
                </a:extLst>
              </a:tr>
            </a:tbl>
          </a:graphicData>
        </a:graphic>
      </p:graphicFrame>
    </p:spTree>
    <p:extLst>
      <p:ext uri="{BB962C8B-B14F-4D97-AF65-F5344CB8AC3E}">
        <p14:creationId xmlns:p14="http://schemas.microsoft.com/office/powerpoint/2010/main" val="20935864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43" y="1"/>
            <a:ext cx="11215345" cy="1690688"/>
          </a:xfrm>
        </p:spPr>
        <p:txBody>
          <a:bodyPr/>
          <a:lstStyle/>
          <a:p>
            <a:r>
              <a:rPr lang="en-US" dirty="0"/>
              <a:t>Final examples of person first language</a:t>
            </a:r>
          </a:p>
        </p:txBody>
      </p:sp>
      <p:graphicFrame>
        <p:nvGraphicFramePr>
          <p:cNvPr id="3" name="Table 2" descr="Table with two columns. Column 1 is Don't use, column 2 is use"/>
          <p:cNvGraphicFramePr>
            <a:graphicFrameLocks noGrp="1"/>
          </p:cNvGraphicFramePr>
          <p:nvPr/>
        </p:nvGraphicFramePr>
        <p:xfrm>
          <a:off x="1088708" y="1690688"/>
          <a:ext cx="10266680" cy="4176164"/>
        </p:xfrm>
        <a:graphic>
          <a:graphicData uri="http://schemas.openxmlformats.org/drawingml/2006/table">
            <a:tbl>
              <a:tblPr firstRow="1" bandRow="1">
                <a:tableStyleId>{5940675A-B579-460E-94D1-54222C63F5DA}</a:tableStyleId>
              </a:tblPr>
              <a:tblGrid>
                <a:gridCol w="3902392">
                  <a:extLst>
                    <a:ext uri="{9D8B030D-6E8A-4147-A177-3AD203B41FA5}">
                      <a16:colId xmlns:a16="http://schemas.microsoft.com/office/drawing/2014/main" val="3839223547"/>
                    </a:ext>
                  </a:extLst>
                </a:gridCol>
                <a:gridCol w="6364288">
                  <a:extLst>
                    <a:ext uri="{9D8B030D-6E8A-4147-A177-3AD203B41FA5}">
                      <a16:colId xmlns:a16="http://schemas.microsoft.com/office/drawing/2014/main" val="402990664"/>
                    </a:ext>
                  </a:extLst>
                </a:gridCol>
              </a:tblGrid>
              <a:tr h="566876">
                <a:tc>
                  <a:txBody>
                    <a:bodyPr/>
                    <a:lstStyle/>
                    <a:p>
                      <a:r>
                        <a:rPr lang="en-US" sz="2600" dirty="0">
                          <a:solidFill>
                            <a:schemeClr val="bg1"/>
                          </a:solidFill>
                        </a:rPr>
                        <a:t>Don’t</a:t>
                      </a:r>
                      <a:r>
                        <a:rPr lang="en-US" sz="2600" baseline="0" dirty="0">
                          <a:solidFill>
                            <a:schemeClr val="bg1"/>
                          </a:solidFill>
                        </a:rPr>
                        <a:t> use</a:t>
                      </a:r>
                      <a:endParaRPr lang="en-US" sz="2600" dirty="0">
                        <a:solidFill>
                          <a:schemeClr val="bg1"/>
                        </a:solidFill>
                      </a:endParaRPr>
                    </a:p>
                  </a:txBody>
                  <a:tcPr>
                    <a:solidFill>
                      <a:schemeClr val="tx1"/>
                    </a:solidFill>
                  </a:tcPr>
                </a:tc>
                <a:tc>
                  <a:txBody>
                    <a:bodyPr/>
                    <a:lstStyle/>
                    <a:p>
                      <a:r>
                        <a:rPr lang="en-US" sz="2600" dirty="0">
                          <a:solidFill>
                            <a:schemeClr val="bg1"/>
                          </a:solidFill>
                        </a:rPr>
                        <a:t>Use</a:t>
                      </a:r>
                    </a:p>
                  </a:txBody>
                  <a:tcPr>
                    <a:solidFill>
                      <a:schemeClr val="tx1"/>
                    </a:solidFill>
                  </a:tcPr>
                </a:tc>
                <a:extLst>
                  <a:ext uri="{0D108BD9-81ED-4DB2-BD59-A6C34878D82A}">
                    <a16:rowId xmlns:a16="http://schemas.microsoft.com/office/drawing/2014/main" val="2014794240"/>
                  </a:ext>
                </a:extLst>
              </a:tr>
              <a:tr h="601951">
                <a:tc>
                  <a:txBody>
                    <a:bodyPr/>
                    <a:lstStyle/>
                    <a:p>
                      <a:r>
                        <a:rPr lang="en-US" sz="2600" dirty="0"/>
                        <a:t>Paraplegic</a:t>
                      </a:r>
                    </a:p>
                  </a:txBody>
                  <a:tcPr anchor="ctr"/>
                </a:tc>
                <a:tc>
                  <a:txBody>
                    <a:bodyPr/>
                    <a:lstStyle/>
                    <a:p>
                      <a:r>
                        <a:rPr lang="en-US" sz="2600" dirty="0"/>
                        <a:t>Person with paraplegia</a:t>
                      </a:r>
                    </a:p>
                  </a:txBody>
                  <a:tcPr anchor="ctr"/>
                </a:tc>
                <a:extLst>
                  <a:ext uri="{0D108BD9-81ED-4DB2-BD59-A6C34878D82A}">
                    <a16:rowId xmlns:a16="http://schemas.microsoft.com/office/drawing/2014/main" val="206331940"/>
                  </a:ext>
                </a:extLst>
              </a:tr>
              <a:tr h="566876">
                <a:tc>
                  <a:txBody>
                    <a:bodyPr/>
                    <a:lstStyle/>
                    <a:p>
                      <a:r>
                        <a:rPr lang="en-US" sz="2600" dirty="0"/>
                        <a:t>Epileptic</a:t>
                      </a:r>
                    </a:p>
                  </a:txBody>
                  <a:tcPr anchor="ctr">
                    <a:solidFill>
                      <a:srgbClr val="F7E9F2"/>
                    </a:solidFill>
                  </a:tcPr>
                </a:tc>
                <a:tc>
                  <a:txBody>
                    <a:bodyPr/>
                    <a:lstStyle/>
                    <a:p>
                      <a:r>
                        <a:rPr lang="en-US" sz="2600" dirty="0"/>
                        <a:t>Person</a:t>
                      </a:r>
                      <a:r>
                        <a:rPr lang="en-US" sz="2600" baseline="0" dirty="0"/>
                        <a:t> with epilepsy</a:t>
                      </a:r>
                      <a:endParaRPr lang="en-US" sz="2600" dirty="0"/>
                    </a:p>
                  </a:txBody>
                  <a:tcPr anchor="ctr">
                    <a:solidFill>
                      <a:srgbClr val="F7E9F2"/>
                    </a:solidFill>
                  </a:tcPr>
                </a:tc>
                <a:extLst>
                  <a:ext uri="{0D108BD9-81ED-4DB2-BD59-A6C34878D82A}">
                    <a16:rowId xmlns:a16="http://schemas.microsoft.com/office/drawing/2014/main" val="887992549"/>
                  </a:ext>
                </a:extLst>
              </a:tr>
              <a:tr h="626497">
                <a:tc>
                  <a:txBody>
                    <a:bodyPr/>
                    <a:lstStyle/>
                    <a:p>
                      <a:r>
                        <a:rPr lang="en-US" sz="2600" dirty="0"/>
                        <a:t>Slow</a:t>
                      </a:r>
                      <a:r>
                        <a:rPr lang="en-US" sz="2600" baseline="0" dirty="0"/>
                        <a:t> learner</a:t>
                      </a:r>
                      <a:endParaRPr lang="en-US" sz="2600" dirty="0"/>
                    </a:p>
                  </a:txBody>
                  <a:tcPr anchor="ctr"/>
                </a:tc>
                <a:tc>
                  <a:txBody>
                    <a:bodyPr/>
                    <a:lstStyle/>
                    <a:p>
                      <a:r>
                        <a:rPr lang="en-US" sz="2600" dirty="0"/>
                        <a:t>Person with a learning disability</a:t>
                      </a:r>
                    </a:p>
                  </a:txBody>
                  <a:tcPr anchor="ctr"/>
                </a:tc>
                <a:extLst>
                  <a:ext uri="{0D108BD9-81ED-4DB2-BD59-A6C34878D82A}">
                    <a16:rowId xmlns:a16="http://schemas.microsoft.com/office/drawing/2014/main" val="3315979638"/>
                  </a:ext>
                </a:extLst>
              </a:tr>
              <a:tr h="614362">
                <a:tc>
                  <a:txBody>
                    <a:bodyPr/>
                    <a:lstStyle/>
                    <a:p>
                      <a:r>
                        <a:rPr lang="en-US" sz="2600" dirty="0"/>
                        <a:t>Special education student</a:t>
                      </a:r>
                    </a:p>
                  </a:txBody>
                  <a:tcPr anchor="ctr">
                    <a:solidFill>
                      <a:srgbClr val="F7E9F2"/>
                    </a:solidFill>
                  </a:tcPr>
                </a:tc>
                <a:tc>
                  <a:txBody>
                    <a:bodyPr/>
                    <a:lstStyle/>
                    <a:p>
                      <a:r>
                        <a:rPr lang="en-US" sz="2600" dirty="0"/>
                        <a:t>Student receiving</a:t>
                      </a:r>
                      <a:r>
                        <a:rPr lang="en-US" sz="2600" baseline="0" dirty="0"/>
                        <a:t> special education services</a:t>
                      </a:r>
                      <a:endParaRPr lang="en-US" sz="2600" dirty="0"/>
                    </a:p>
                  </a:txBody>
                  <a:tcPr anchor="ctr">
                    <a:solidFill>
                      <a:srgbClr val="F7E9F2"/>
                    </a:solidFill>
                  </a:tcPr>
                </a:tc>
                <a:extLst>
                  <a:ext uri="{0D108BD9-81ED-4DB2-BD59-A6C34878D82A}">
                    <a16:rowId xmlns:a16="http://schemas.microsoft.com/office/drawing/2014/main" val="2075276338"/>
                  </a:ext>
                </a:extLst>
              </a:tr>
              <a:tr h="599801">
                <a:tc>
                  <a:txBody>
                    <a:bodyPr/>
                    <a:lstStyle/>
                    <a:p>
                      <a:r>
                        <a:rPr lang="en-US" sz="2600" dirty="0"/>
                        <a:t>Brain-damaged</a:t>
                      </a:r>
                    </a:p>
                  </a:txBody>
                  <a:tcPr anchor="ctr"/>
                </a:tc>
                <a:tc>
                  <a:txBody>
                    <a:bodyPr/>
                    <a:lstStyle/>
                    <a:p>
                      <a:r>
                        <a:rPr lang="en-US" sz="2600" dirty="0"/>
                        <a:t>Person with a brain injury</a:t>
                      </a:r>
                    </a:p>
                  </a:txBody>
                  <a:tcPr anchor="ctr"/>
                </a:tc>
                <a:extLst>
                  <a:ext uri="{0D108BD9-81ED-4DB2-BD59-A6C34878D82A}">
                    <a16:rowId xmlns:a16="http://schemas.microsoft.com/office/drawing/2014/main" val="779294913"/>
                  </a:ext>
                </a:extLst>
              </a:tr>
              <a:tr h="599801">
                <a:tc>
                  <a:txBody>
                    <a:bodyPr/>
                    <a:lstStyle/>
                    <a:p>
                      <a:r>
                        <a:rPr lang="en-US" sz="2600" dirty="0"/>
                        <a:t>Burn victim</a:t>
                      </a:r>
                    </a:p>
                  </a:txBody>
                  <a:tcPr anchor="ctr">
                    <a:solidFill>
                      <a:srgbClr val="F7E9F2"/>
                    </a:solidFill>
                  </a:tcPr>
                </a:tc>
                <a:tc>
                  <a:txBody>
                    <a:bodyPr/>
                    <a:lstStyle/>
                    <a:p>
                      <a:r>
                        <a:rPr lang="en-US" sz="2600" dirty="0"/>
                        <a:t>Person with a burn injury</a:t>
                      </a:r>
                    </a:p>
                  </a:txBody>
                  <a:tcPr anchor="ctr">
                    <a:solidFill>
                      <a:srgbClr val="F7E9F2"/>
                    </a:solidFill>
                  </a:tcPr>
                </a:tc>
                <a:extLst>
                  <a:ext uri="{0D108BD9-81ED-4DB2-BD59-A6C34878D82A}">
                    <a16:rowId xmlns:a16="http://schemas.microsoft.com/office/drawing/2014/main" val="2764914744"/>
                  </a:ext>
                </a:extLst>
              </a:tr>
            </a:tbl>
          </a:graphicData>
        </a:graphic>
      </p:graphicFrame>
    </p:spTree>
    <p:extLst>
      <p:ext uri="{BB962C8B-B14F-4D97-AF65-F5344CB8AC3E}">
        <p14:creationId xmlns:p14="http://schemas.microsoft.com/office/powerpoint/2010/main" val="17097769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805" y="1"/>
            <a:ext cx="11221995" cy="1690688"/>
          </a:xfrm>
        </p:spPr>
        <p:txBody>
          <a:bodyPr/>
          <a:lstStyle/>
          <a:p>
            <a:r>
              <a:rPr lang="en-US" dirty="0"/>
              <a:t>Recent headlines using person first language</a:t>
            </a:r>
          </a:p>
        </p:txBody>
      </p:sp>
      <p:sp>
        <p:nvSpPr>
          <p:cNvPr id="10" name="Content Placeholder 9"/>
          <p:cNvSpPr>
            <a:spLocks noGrp="1"/>
          </p:cNvSpPr>
          <p:nvPr>
            <p:ph idx="1"/>
          </p:nvPr>
        </p:nvSpPr>
        <p:spPr>
          <a:xfrm>
            <a:off x="535459" y="1429789"/>
            <a:ext cx="11046941" cy="4747174"/>
          </a:xfrm>
        </p:spPr>
        <p:txBody>
          <a:bodyPr>
            <a:normAutofit fontScale="92500" lnSpcReduction="20000"/>
          </a:bodyPr>
          <a:lstStyle/>
          <a:p>
            <a:pPr marL="0" indent="0">
              <a:buNone/>
            </a:pPr>
            <a:endParaRPr lang="en-US" dirty="0"/>
          </a:p>
          <a:p>
            <a:pPr marL="0" indent="0">
              <a:lnSpc>
                <a:spcPct val="120000"/>
              </a:lnSpc>
              <a:spcBef>
                <a:spcPts val="0"/>
              </a:spcBef>
              <a:buNone/>
            </a:pPr>
            <a:r>
              <a:rPr lang="en-US" dirty="0"/>
              <a:t>Robotic Exoskeletons May Provide Health Benefits for </a:t>
            </a:r>
            <a:r>
              <a:rPr lang="en-US" u="sng" dirty="0"/>
              <a:t>People with Spinal Cord Injuries</a:t>
            </a:r>
            <a:r>
              <a:rPr lang="en-US" dirty="0"/>
              <a:t> (1/30/2019)</a:t>
            </a:r>
          </a:p>
          <a:p>
            <a:pPr marL="0" indent="0">
              <a:lnSpc>
                <a:spcPct val="120000"/>
              </a:lnSpc>
              <a:spcBef>
                <a:spcPts val="0"/>
              </a:spcBef>
              <a:buNone/>
            </a:pPr>
            <a:endParaRPr lang="en-US" dirty="0"/>
          </a:p>
          <a:p>
            <a:pPr marL="0" indent="0">
              <a:lnSpc>
                <a:spcPct val="120000"/>
              </a:lnSpc>
              <a:spcBef>
                <a:spcPts val="0"/>
              </a:spcBef>
              <a:buNone/>
            </a:pPr>
            <a:endParaRPr lang="en-US" dirty="0"/>
          </a:p>
          <a:p>
            <a:pPr marL="0" indent="0">
              <a:lnSpc>
                <a:spcPct val="120000"/>
              </a:lnSpc>
              <a:spcBef>
                <a:spcPts val="0"/>
              </a:spcBef>
              <a:buNone/>
            </a:pPr>
            <a:r>
              <a:rPr lang="en-US" dirty="0"/>
              <a:t>Picturing Work: A New Program for Vocational Empowerment May Help </a:t>
            </a:r>
            <a:r>
              <a:rPr lang="en-US" u="sng" dirty="0"/>
              <a:t>People with Psychiatric Disabilities </a:t>
            </a:r>
            <a:r>
              <a:rPr lang="en-US" dirty="0"/>
              <a:t>Pursue Work (1/23/2019)</a:t>
            </a:r>
          </a:p>
          <a:p>
            <a:pPr marL="0" indent="0">
              <a:lnSpc>
                <a:spcPct val="120000"/>
              </a:lnSpc>
              <a:spcBef>
                <a:spcPts val="0"/>
              </a:spcBef>
              <a:buNone/>
            </a:pPr>
            <a:endParaRPr lang="en-US" dirty="0"/>
          </a:p>
          <a:p>
            <a:pPr marL="0" indent="0">
              <a:lnSpc>
                <a:spcPct val="120000"/>
              </a:lnSpc>
              <a:spcBef>
                <a:spcPts val="0"/>
              </a:spcBef>
              <a:buNone/>
            </a:pPr>
            <a:endParaRPr lang="en-US" dirty="0"/>
          </a:p>
          <a:p>
            <a:pPr marL="0" indent="0">
              <a:lnSpc>
                <a:spcPct val="120000"/>
              </a:lnSpc>
              <a:spcBef>
                <a:spcPts val="0"/>
              </a:spcBef>
              <a:buNone/>
            </a:pPr>
            <a:r>
              <a:rPr lang="en-US" dirty="0"/>
              <a:t>Ready Player One: With Some Design Tweaks, </a:t>
            </a:r>
            <a:r>
              <a:rPr lang="en-US" u="sng" dirty="0"/>
              <a:t>People with Physical Disabilities </a:t>
            </a:r>
            <a:r>
              <a:rPr lang="en-US" dirty="0"/>
              <a:t>Could Join in Active Video Gaming Using an Adapted Balance Board (10/31/2018)</a:t>
            </a:r>
          </a:p>
        </p:txBody>
      </p:sp>
    </p:spTree>
    <p:extLst>
      <p:ext uri="{BB962C8B-B14F-4D97-AF65-F5344CB8AC3E}">
        <p14:creationId xmlns:p14="http://schemas.microsoft.com/office/powerpoint/2010/main" val="31529921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19" y="1"/>
            <a:ext cx="11633965" cy="1690688"/>
          </a:xfrm>
        </p:spPr>
        <p:txBody>
          <a:bodyPr/>
          <a:lstStyle/>
          <a:p>
            <a:r>
              <a:rPr lang="en-US" dirty="0"/>
              <a:t>Person First vs. Identity First language</a:t>
            </a:r>
          </a:p>
        </p:txBody>
      </p:sp>
      <p:pic>
        <p:nvPicPr>
          <p:cNvPr id="4" name="Ddcl-yA88MU"/>
          <p:cNvPicPr>
            <a:picLocks noGrp="1" noRot="1" noChangeAspect="1"/>
          </p:cNvPicPr>
          <p:nvPr>
            <p:ph sz="half" idx="2"/>
            <a:videoFile r:link="rId1"/>
          </p:nvPr>
        </p:nvPicPr>
        <p:blipFill>
          <a:blip r:embed="rId4"/>
          <a:stretch>
            <a:fillRect/>
          </a:stretch>
        </p:blipFill>
        <p:spPr>
          <a:xfrm>
            <a:off x="1303409" y="1460672"/>
            <a:ext cx="9595250" cy="5397328"/>
          </a:xfrm>
          <a:prstGeom prst="rect">
            <a:avLst/>
          </a:prstGeom>
        </p:spPr>
      </p:pic>
    </p:spTree>
    <p:extLst>
      <p:ext uri="{BB962C8B-B14F-4D97-AF65-F5344CB8AC3E}">
        <p14:creationId xmlns:p14="http://schemas.microsoft.com/office/powerpoint/2010/main" val="39165504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57" y="1"/>
            <a:ext cx="11189043" cy="1690688"/>
          </a:xfrm>
        </p:spPr>
        <p:txBody>
          <a:bodyPr/>
          <a:lstStyle/>
          <a:p>
            <a:r>
              <a:rPr lang="en-US" dirty="0"/>
              <a:t>Identity First language</a:t>
            </a:r>
          </a:p>
        </p:txBody>
      </p:sp>
      <p:pic>
        <p:nvPicPr>
          <p:cNvPr id="2050" name="Picture 2" descr="Hashtag Crip The Vot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20750830">
            <a:off x="563882" y="2190511"/>
            <a:ext cx="4199308" cy="89361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ogo for the Disabled List (with capital D and L in black and white in  th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8708" y="1728242"/>
            <a:ext cx="2876946" cy="1992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oup of people demonstrating outside. A young person is smiling and holding up a sign that reads Autistic and Proud."/>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7981804" y="1496531"/>
            <a:ext cx="4210196" cy="32138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pisode 107 Chris Venter The Blind Scooter Guy. Photo of a person wearing sunglasses and a a black shirt with hashtag Blind Man Can written across the front. The person is outside on the bank of a body of water with small boats and boat ramp in the background.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83" y="3857105"/>
            <a:ext cx="8002387" cy="30008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etters letters on a black background: Capital D DEAF"/>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998429" y="4671753"/>
            <a:ext cx="4189615" cy="2198712"/>
          </a:xfrm>
          <a:prstGeom prst="rect">
            <a:avLst/>
          </a:prstGeom>
        </p:spPr>
      </p:pic>
    </p:spTree>
    <p:extLst>
      <p:ext uri="{BB962C8B-B14F-4D97-AF65-F5344CB8AC3E}">
        <p14:creationId xmlns:p14="http://schemas.microsoft.com/office/powerpoint/2010/main" val="7735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57" y="1"/>
            <a:ext cx="11189043" cy="1690688"/>
          </a:xfrm>
        </p:spPr>
        <p:txBody>
          <a:bodyPr/>
          <a:lstStyle/>
          <a:p>
            <a:r>
              <a:rPr lang="en-US" dirty="0"/>
              <a:t>% of disability types among US adults</a:t>
            </a:r>
          </a:p>
        </p:txBody>
      </p:sp>
      <p:pic>
        <p:nvPicPr>
          <p:cNvPr id="12" name="Content Placeholder 11" descr="Bar graph showing 6 percentages with symbol for each: 13.7% Mobility, 10.8% Cognition, 6.8% Independent Living, 5.9% Hearing, 4.6% Vision, 3.7% Self-Care"/>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7038" t="6065" r="601" b="5324"/>
          <a:stretch/>
        </p:blipFill>
        <p:spPr>
          <a:xfrm>
            <a:off x="1211478" y="1585956"/>
            <a:ext cx="9769043" cy="5272044"/>
          </a:xfrm>
        </p:spPr>
      </p:pic>
    </p:spTree>
    <p:extLst>
      <p:ext uri="{BB962C8B-B14F-4D97-AF65-F5344CB8AC3E}">
        <p14:creationId xmlns:p14="http://schemas.microsoft.com/office/powerpoint/2010/main" val="18130516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903" y="1"/>
            <a:ext cx="12126097" cy="1690688"/>
          </a:xfrm>
        </p:spPr>
        <p:txBody>
          <a:bodyPr/>
          <a:lstStyle/>
          <a:p>
            <a:r>
              <a:rPr lang="en-US" dirty="0"/>
              <a:t>When it comes to disability etiquette, the thing to do is...</a:t>
            </a:r>
          </a:p>
        </p:txBody>
      </p:sp>
      <p:sp>
        <p:nvSpPr>
          <p:cNvPr id="6" name="Content Placeholder 5"/>
          <p:cNvSpPr>
            <a:spLocks noGrp="1"/>
          </p:cNvSpPr>
          <p:nvPr>
            <p:ph idx="1"/>
          </p:nvPr>
        </p:nvSpPr>
        <p:spPr>
          <a:xfrm>
            <a:off x="838200" y="2864011"/>
            <a:ext cx="7081434" cy="1537507"/>
          </a:xfrm>
        </p:spPr>
        <p:txBody>
          <a:bodyPr>
            <a:normAutofit/>
          </a:bodyPr>
          <a:lstStyle/>
          <a:p>
            <a:pPr marL="0" indent="0" algn="ctr">
              <a:buNone/>
            </a:pPr>
            <a:r>
              <a:rPr lang="en-US" sz="4000" b="1" dirty="0"/>
              <a:t>Never assume.</a:t>
            </a:r>
          </a:p>
          <a:p>
            <a:pPr marL="0" indent="0" algn="ctr">
              <a:buNone/>
            </a:pPr>
            <a:r>
              <a:rPr lang="en-US" sz="4000" b="1" dirty="0"/>
              <a:t>Ask!</a:t>
            </a:r>
          </a:p>
        </p:txBody>
      </p:sp>
      <p:pic>
        <p:nvPicPr>
          <p:cNvPr id="7" name="Picture 4" descr="Homework with A+ written in large red print at the 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5876" y="1690688"/>
            <a:ext cx="4217925" cy="4775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49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092" y="1"/>
            <a:ext cx="11246708" cy="1690688"/>
          </a:xfrm>
        </p:spPr>
        <p:txBody>
          <a:bodyPr/>
          <a:lstStyle/>
          <a:p>
            <a:r>
              <a:rPr lang="en-US" dirty="0"/>
              <a:t>General tips</a:t>
            </a:r>
          </a:p>
        </p:txBody>
      </p:sp>
      <p:sp>
        <p:nvSpPr>
          <p:cNvPr id="5" name="Content Placeholder 4"/>
          <p:cNvSpPr>
            <a:spLocks noGrp="1"/>
          </p:cNvSpPr>
          <p:nvPr>
            <p:ph sz="half" idx="1"/>
          </p:nvPr>
        </p:nvSpPr>
        <p:spPr>
          <a:xfrm>
            <a:off x="304800" y="1577130"/>
            <a:ext cx="9803476" cy="4690665"/>
          </a:xfrm>
        </p:spPr>
        <p:txBody>
          <a:bodyPr>
            <a:normAutofit fontScale="92500" lnSpcReduction="10000"/>
          </a:bodyPr>
          <a:lstStyle/>
          <a:p>
            <a:r>
              <a:rPr lang="en-US" sz="3000" dirty="0"/>
              <a:t>Treat adults as adults</a:t>
            </a:r>
          </a:p>
          <a:p>
            <a:pPr marL="515938" lvl="1"/>
            <a:r>
              <a:rPr lang="en-US" sz="2500" dirty="0"/>
              <a:t>Speak directly to the person, rather than the family member</a:t>
            </a:r>
          </a:p>
          <a:p>
            <a:pPr marL="515938" lvl="1"/>
            <a:r>
              <a:rPr lang="en-US" sz="2500" dirty="0"/>
              <a:t>Don’t baby-talk</a:t>
            </a:r>
          </a:p>
          <a:p>
            <a:pPr marL="515938" lvl="1"/>
            <a:r>
              <a:rPr lang="en-US" sz="2500" dirty="0"/>
              <a:t>Offer a shake hand (touch hand/prosthesis, use left hand)</a:t>
            </a:r>
          </a:p>
          <a:p>
            <a:pPr marL="287338" lvl="1" indent="0">
              <a:buNone/>
            </a:pPr>
            <a:endParaRPr lang="en-US" sz="2500" dirty="0"/>
          </a:p>
          <a:p>
            <a:r>
              <a:rPr lang="en-US" dirty="0"/>
              <a:t>Don’t over-assist, don’t interrupt</a:t>
            </a:r>
          </a:p>
          <a:p>
            <a:r>
              <a:rPr lang="en-US" dirty="0"/>
              <a:t>Okay to say “I don’t know” or “let me check on that”</a:t>
            </a:r>
          </a:p>
          <a:p>
            <a:r>
              <a:rPr lang="en-US" dirty="0"/>
              <a:t>Don’t pretend to understand. Instead say, “Can you repeat that?”</a:t>
            </a:r>
          </a:p>
          <a:p>
            <a:r>
              <a:rPr lang="en-US" dirty="0"/>
              <a:t>Don’t interact with service animals until you have permission</a:t>
            </a:r>
          </a:p>
          <a:p>
            <a:r>
              <a:rPr lang="en-US" dirty="0"/>
              <a:t>Unless you have the disability, you cannot relate</a:t>
            </a:r>
          </a:p>
          <a:p>
            <a:r>
              <a:rPr lang="en-US" dirty="0"/>
              <a:t>Be flexible. Be prepared to provide info in different formats</a:t>
            </a:r>
          </a:p>
          <a:p>
            <a:pPr marL="0" indent="0">
              <a:buNone/>
            </a:pPr>
            <a:endParaRPr lang="en-US" dirty="0"/>
          </a:p>
          <a:p>
            <a:pPr lvl="1"/>
            <a:endParaRPr lang="en-US" dirty="0"/>
          </a:p>
        </p:txBody>
      </p:sp>
      <p:pic>
        <p:nvPicPr>
          <p:cNvPr id="2050" name="Picture 2" descr="Cartoon drawing of two people looking at each. The person on the right is saying &quot;He-llo! How aaare yoou??&quot; with wide eyes and a hand up with flared fingers. The other person has narrowed eyes, and a question mark floats near their face. "/>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a:stretch/>
        </p:blipFill>
        <p:spPr bwMode="auto">
          <a:xfrm>
            <a:off x="8525896" y="96676"/>
            <a:ext cx="3567724" cy="323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3032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6975" y="2563995"/>
            <a:ext cx="9144000" cy="1364110"/>
          </a:xfrm>
        </p:spPr>
        <p:txBody>
          <a:bodyPr/>
          <a:lstStyle/>
          <a:p>
            <a:r>
              <a:rPr lang="en-US" b="1" dirty="0"/>
              <a:t>People with visual disabilities</a:t>
            </a:r>
          </a:p>
        </p:txBody>
      </p:sp>
    </p:spTree>
    <p:extLst>
      <p:ext uri="{BB962C8B-B14F-4D97-AF65-F5344CB8AC3E}">
        <p14:creationId xmlns:p14="http://schemas.microsoft.com/office/powerpoint/2010/main" val="25862338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68" y="1"/>
            <a:ext cx="11230232" cy="1690688"/>
          </a:xfrm>
        </p:spPr>
        <p:txBody>
          <a:bodyPr/>
          <a:lstStyle/>
          <a:p>
            <a:r>
              <a:rPr lang="en-US" dirty="0"/>
              <a:t>Stereotypes about blindness</a:t>
            </a:r>
          </a:p>
        </p:txBody>
      </p:sp>
      <p:pic>
        <p:nvPicPr>
          <p:cNvPr id="15" name="Picture 2" descr="Movie still from Daredevi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886467" y="1848273"/>
            <a:ext cx="8025921" cy="5009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0853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30" y="1"/>
            <a:ext cx="11238470" cy="1690688"/>
          </a:xfrm>
        </p:spPr>
        <p:txBody>
          <a:bodyPr/>
          <a:lstStyle/>
          <a:p>
            <a:r>
              <a:rPr lang="en-US" dirty="0"/>
              <a:t>Simple courtesies in blindness etiquette</a:t>
            </a:r>
          </a:p>
        </p:txBody>
      </p:sp>
      <p:sp>
        <p:nvSpPr>
          <p:cNvPr id="3" name="Content Placeholder 2"/>
          <p:cNvSpPr>
            <a:spLocks noGrp="1"/>
          </p:cNvSpPr>
          <p:nvPr>
            <p:ph sz="half" idx="1"/>
          </p:nvPr>
        </p:nvSpPr>
        <p:spPr>
          <a:xfrm>
            <a:off x="6085840" y="1805094"/>
            <a:ext cx="5495004" cy="4646506"/>
          </a:xfrm>
        </p:spPr>
        <p:txBody>
          <a:bodyPr>
            <a:normAutofit lnSpcReduction="10000"/>
          </a:bodyPr>
          <a:lstStyle/>
          <a:p>
            <a:pPr>
              <a:lnSpc>
                <a:spcPct val="110000"/>
              </a:lnSpc>
              <a:spcBef>
                <a:spcPts val="0"/>
              </a:spcBef>
            </a:pPr>
            <a:r>
              <a:rPr lang="en-US" dirty="0"/>
              <a:t>Identify yourself when in range (both entering and exiting)</a:t>
            </a:r>
          </a:p>
          <a:p>
            <a:pPr marL="0" indent="0">
              <a:lnSpc>
                <a:spcPct val="110000"/>
              </a:lnSpc>
              <a:spcBef>
                <a:spcPts val="0"/>
              </a:spcBef>
              <a:buNone/>
            </a:pPr>
            <a:endParaRPr lang="en-US" dirty="0"/>
          </a:p>
          <a:p>
            <a:pPr>
              <a:lnSpc>
                <a:spcPct val="110000"/>
              </a:lnSpc>
              <a:spcBef>
                <a:spcPts val="0"/>
              </a:spcBef>
            </a:pPr>
            <a:r>
              <a:rPr lang="en-US" dirty="0"/>
              <a:t>Okay to say “See </a:t>
            </a:r>
            <a:r>
              <a:rPr lang="en-US" dirty="0" err="1"/>
              <a:t>ya</a:t>
            </a:r>
            <a:r>
              <a:rPr lang="en-US" dirty="0"/>
              <a:t> later,” “Did you watch that movie last night?”</a:t>
            </a:r>
          </a:p>
          <a:p>
            <a:pPr marL="0" indent="0">
              <a:lnSpc>
                <a:spcPct val="110000"/>
              </a:lnSpc>
              <a:spcBef>
                <a:spcPts val="0"/>
              </a:spcBef>
              <a:buNone/>
            </a:pPr>
            <a:endParaRPr lang="en-US" dirty="0"/>
          </a:p>
          <a:p>
            <a:pPr>
              <a:lnSpc>
                <a:spcPct val="110000"/>
              </a:lnSpc>
              <a:spcBef>
                <a:spcPts val="0"/>
              </a:spcBef>
            </a:pPr>
            <a:r>
              <a:rPr lang="en-US" dirty="0"/>
              <a:t>Get permission before touching (this includes dog guides)</a:t>
            </a:r>
          </a:p>
          <a:p>
            <a:pPr marL="0" indent="0">
              <a:lnSpc>
                <a:spcPct val="110000"/>
              </a:lnSpc>
              <a:spcBef>
                <a:spcPts val="0"/>
              </a:spcBef>
              <a:buNone/>
            </a:pPr>
            <a:endParaRPr lang="en-US" dirty="0"/>
          </a:p>
          <a:p>
            <a:pPr>
              <a:lnSpc>
                <a:spcPct val="110000"/>
              </a:lnSpc>
              <a:spcBef>
                <a:spcPts val="0"/>
              </a:spcBef>
            </a:pPr>
            <a:r>
              <a:rPr lang="en-US" dirty="0"/>
              <a:t>Discretely point out a stain, etc.</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p:txBody>
      </p:sp>
      <p:pic>
        <p:nvPicPr>
          <p:cNvPr id="2052" name="Picture 4" descr="Close up of person wearing white dress shirt with black tie holding a cup of coffee. There is a coffee stain on the shir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0" y="2037717"/>
            <a:ext cx="5341775" cy="3052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8043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43" y="1"/>
            <a:ext cx="11213757" cy="1690688"/>
          </a:xfrm>
        </p:spPr>
        <p:txBody>
          <a:bodyPr>
            <a:normAutofit/>
          </a:bodyPr>
          <a:lstStyle/>
          <a:p>
            <a:r>
              <a:rPr lang="en-US" dirty="0"/>
              <a:t>Descriptive language for people who are blind</a:t>
            </a:r>
          </a:p>
        </p:txBody>
      </p:sp>
      <p:sp>
        <p:nvSpPr>
          <p:cNvPr id="3" name="Content Placeholder 2"/>
          <p:cNvSpPr>
            <a:spLocks noGrp="1"/>
          </p:cNvSpPr>
          <p:nvPr>
            <p:ph sz="half" idx="1"/>
          </p:nvPr>
        </p:nvSpPr>
        <p:spPr>
          <a:xfrm>
            <a:off x="535459" y="1690689"/>
            <a:ext cx="6005021" cy="4881562"/>
          </a:xfrm>
        </p:spPr>
        <p:txBody>
          <a:bodyPr>
            <a:normAutofit/>
          </a:bodyPr>
          <a:lstStyle/>
          <a:p>
            <a:pPr marL="457200" lvl="1" indent="-400050"/>
            <a:r>
              <a:rPr lang="en-US" sz="2700" dirty="0"/>
              <a:t>Handshake</a:t>
            </a:r>
          </a:p>
          <a:p>
            <a:pPr marL="57150" lvl="1" indent="0">
              <a:buNone/>
            </a:pPr>
            <a:endParaRPr lang="en-US" sz="2700" dirty="0"/>
          </a:p>
          <a:p>
            <a:pPr marL="457200" lvl="1" indent="-400050"/>
            <a:r>
              <a:rPr lang="en-US" sz="2700" dirty="0"/>
              <a:t>Giving directions for routes of travel, location of items, open seats</a:t>
            </a:r>
          </a:p>
          <a:p>
            <a:pPr marL="457200" lvl="1" indent="-400050"/>
            <a:endParaRPr lang="en-US" sz="2700" dirty="0"/>
          </a:p>
          <a:p>
            <a:pPr marL="457200" lvl="1" indent="-400050"/>
            <a:r>
              <a:rPr lang="en-US" sz="2700" dirty="0"/>
              <a:t>Location of food on plate</a:t>
            </a:r>
          </a:p>
          <a:p>
            <a:pPr marL="457200" lvl="1" indent="-400050"/>
            <a:endParaRPr lang="en-US" sz="2700" dirty="0"/>
          </a:p>
          <a:p>
            <a:pPr marL="457200" lvl="1" indent="-400050"/>
            <a:r>
              <a:rPr lang="en-US" sz="2700" dirty="0"/>
              <a:t>Counting paper money</a:t>
            </a:r>
          </a:p>
          <a:p>
            <a:pPr marL="0" indent="0">
              <a:buNone/>
            </a:pPr>
            <a:endParaRPr lang="en-US" dirty="0"/>
          </a:p>
          <a:p>
            <a:pPr marL="0" indent="0">
              <a:buNone/>
            </a:pPr>
            <a:endParaRPr lang="en-US" dirty="0"/>
          </a:p>
        </p:txBody>
      </p:sp>
      <p:pic>
        <p:nvPicPr>
          <p:cNvPr id="5" name="Content Placeholder 4" descr="Plate with food on it. Around the rim, the numbers from an analog clock are shown with 12 at the top, 3 at the right, 6 at the bottom, 9 at the left, etc."/>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73830" y="1861278"/>
            <a:ext cx="4745522" cy="4540384"/>
          </a:xfrm>
          <a:prstGeom prst="rect">
            <a:avLst/>
          </a:prstGeom>
        </p:spPr>
      </p:pic>
    </p:spTree>
    <p:extLst>
      <p:ext uri="{BB962C8B-B14F-4D97-AF65-F5344CB8AC3E}">
        <p14:creationId xmlns:p14="http://schemas.microsoft.com/office/powerpoint/2010/main" val="49013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81" y="1"/>
            <a:ext cx="11205519" cy="1690688"/>
          </a:xfrm>
        </p:spPr>
        <p:txBody>
          <a:bodyPr/>
          <a:lstStyle/>
          <a:p>
            <a:r>
              <a:rPr lang="en-US" dirty="0"/>
              <a:t>Safety guidelines</a:t>
            </a:r>
          </a:p>
        </p:txBody>
      </p:sp>
      <p:sp>
        <p:nvSpPr>
          <p:cNvPr id="3" name="Content Placeholder 2"/>
          <p:cNvSpPr>
            <a:spLocks noGrp="1"/>
          </p:cNvSpPr>
          <p:nvPr>
            <p:ph sz="half" idx="1"/>
          </p:nvPr>
        </p:nvSpPr>
        <p:spPr>
          <a:xfrm>
            <a:off x="395416" y="1690688"/>
            <a:ext cx="6748334" cy="4866631"/>
          </a:xfrm>
        </p:spPr>
        <p:txBody>
          <a:bodyPr>
            <a:normAutofit/>
          </a:bodyPr>
          <a:lstStyle/>
          <a:p>
            <a:r>
              <a:rPr lang="en-US" dirty="0"/>
              <a:t>Keep doors fully open or fully closed</a:t>
            </a:r>
          </a:p>
          <a:p>
            <a:r>
              <a:rPr lang="en-US" dirty="0"/>
              <a:t>Don’t leave cupboard doors or drawers open</a:t>
            </a:r>
          </a:p>
          <a:p>
            <a:r>
              <a:rPr lang="en-US" dirty="0"/>
              <a:t>Push in empty chairs</a:t>
            </a:r>
          </a:p>
          <a:p>
            <a:r>
              <a:rPr lang="en-US" dirty="0"/>
              <a:t>Keep aisles clear</a:t>
            </a:r>
          </a:p>
          <a:p>
            <a:r>
              <a:rPr lang="en-US" dirty="0"/>
              <a:t>Give alerts about head-level objects in the environment, indoors and outside</a:t>
            </a:r>
          </a:p>
          <a:p>
            <a:r>
              <a:rPr lang="en-US" dirty="0"/>
              <a:t>Notify of any furniture changes, new objects in the environment, wet paint signs, etc.</a:t>
            </a:r>
          </a:p>
          <a:p>
            <a:endParaRPr lang="en-US" dirty="0"/>
          </a:p>
        </p:txBody>
      </p:sp>
      <p:pic>
        <p:nvPicPr>
          <p:cNvPr id="5" name="Content Placeholder 4" descr="Door in an office setting. The door is half open. There is a large red x in the center of the photo"/>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7589813" y="0"/>
            <a:ext cx="4613271" cy="6874625"/>
          </a:xfrm>
          <a:prstGeom prst="rect">
            <a:avLst/>
          </a:prstGeom>
        </p:spPr>
      </p:pic>
    </p:spTree>
    <p:extLst>
      <p:ext uri="{BB962C8B-B14F-4D97-AF65-F5344CB8AC3E}">
        <p14:creationId xmlns:p14="http://schemas.microsoft.com/office/powerpoint/2010/main" val="37849762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81" y="1"/>
            <a:ext cx="11205519" cy="1690688"/>
          </a:xfrm>
        </p:spPr>
        <p:txBody>
          <a:bodyPr/>
          <a:lstStyle/>
          <a:p>
            <a:r>
              <a:rPr lang="en-US" dirty="0"/>
              <a:t>Human guide technique</a:t>
            </a:r>
          </a:p>
        </p:txBody>
      </p:sp>
      <p:sp>
        <p:nvSpPr>
          <p:cNvPr id="3" name="Content Placeholder 2"/>
          <p:cNvSpPr>
            <a:spLocks noGrp="1"/>
          </p:cNvSpPr>
          <p:nvPr>
            <p:ph sz="half" idx="1"/>
          </p:nvPr>
        </p:nvSpPr>
        <p:spPr>
          <a:xfrm>
            <a:off x="378941" y="1825625"/>
            <a:ext cx="6753379" cy="4351338"/>
          </a:xfrm>
        </p:spPr>
        <p:txBody>
          <a:bodyPr/>
          <a:lstStyle/>
          <a:p>
            <a:r>
              <a:rPr lang="en-US" dirty="0"/>
              <a:t>Get permission before touching</a:t>
            </a:r>
          </a:p>
          <a:p>
            <a:endParaRPr lang="en-US" dirty="0"/>
          </a:p>
          <a:p>
            <a:r>
              <a:rPr lang="en-US" dirty="0"/>
              <a:t>Usually, person with visual disability holds on the guide’s arm, and travels </a:t>
            </a:r>
            <a:r>
              <a:rPr lang="en-US" u="sng" dirty="0"/>
              <a:t>behind</a:t>
            </a:r>
            <a:r>
              <a:rPr lang="en-US" dirty="0"/>
              <a:t> the guide</a:t>
            </a:r>
          </a:p>
          <a:p>
            <a:endParaRPr lang="en-US" dirty="0"/>
          </a:p>
          <a:p>
            <a:r>
              <a:rPr lang="en-US" dirty="0"/>
              <a:t>Other skills of this technique include narrow passage, taking stairs, and closed doorways</a:t>
            </a:r>
          </a:p>
          <a:p>
            <a:endParaRPr lang="en-US" dirty="0"/>
          </a:p>
        </p:txBody>
      </p:sp>
      <p:pic>
        <p:nvPicPr>
          <p:cNvPr id="3076" name="Picture 4" descr="Two people walking down a sidewalk. The person in the foreground holding a long white cane, is slightly behind the others person, and is holding onto the arm of the other person (with the non-cane han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92356" y="0"/>
            <a:ext cx="469964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7809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43" y="1"/>
            <a:ext cx="11213757" cy="1690688"/>
          </a:xfrm>
        </p:spPr>
        <p:txBody>
          <a:bodyPr/>
          <a:lstStyle/>
          <a:p>
            <a:r>
              <a:rPr lang="en-US" dirty="0"/>
              <a:t>Dog guide etiquette</a:t>
            </a:r>
          </a:p>
        </p:txBody>
      </p:sp>
      <p:sp>
        <p:nvSpPr>
          <p:cNvPr id="3" name="Content Placeholder 2"/>
          <p:cNvSpPr>
            <a:spLocks noGrp="1"/>
          </p:cNvSpPr>
          <p:nvPr>
            <p:ph sz="half" idx="1"/>
          </p:nvPr>
        </p:nvSpPr>
        <p:spPr>
          <a:xfrm>
            <a:off x="838200" y="1825625"/>
            <a:ext cx="5908040" cy="4351338"/>
          </a:xfrm>
        </p:spPr>
        <p:txBody>
          <a:bodyPr/>
          <a:lstStyle/>
          <a:p>
            <a:r>
              <a:rPr lang="en-US" dirty="0"/>
              <a:t>Never interact with the dog, unless you have permission from the handler</a:t>
            </a:r>
          </a:p>
          <a:p>
            <a:pPr marL="0" indent="0">
              <a:buNone/>
            </a:pPr>
            <a:endParaRPr lang="en-US" dirty="0"/>
          </a:p>
          <a:p>
            <a:r>
              <a:rPr lang="en-US" dirty="0"/>
              <a:t>Travel alongside the handler, not the dog</a:t>
            </a:r>
          </a:p>
          <a:p>
            <a:endParaRPr lang="en-US" dirty="0"/>
          </a:p>
          <a:p>
            <a:r>
              <a:rPr lang="en-US" dirty="0"/>
              <a:t>Ask the handler how best to travel with them</a:t>
            </a:r>
          </a:p>
          <a:p>
            <a:pPr marL="0" indent="0">
              <a:buNone/>
            </a:pPr>
            <a:endParaRPr lang="en-US" dirty="0"/>
          </a:p>
        </p:txBody>
      </p:sp>
      <p:pic>
        <p:nvPicPr>
          <p:cNvPr id="4098" name="Picture 2" descr="Two people standing next to each other in an airport or bus or train station. An employee is talking to a person who is holding onto the leash of a dog guide. The employee is presenting an elbow and the dog guide handler is starting to grab onto it. There is a manual wheelchair next to the employe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73951" y="0"/>
            <a:ext cx="501804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1460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124" y="2814247"/>
            <a:ext cx="10515600" cy="1325563"/>
          </a:xfrm>
        </p:spPr>
        <p:txBody>
          <a:bodyPr>
            <a:normAutofit/>
          </a:bodyPr>
          <a:lstStyle/>
          <a:p>
            <a:pPr marL="0" indent="0" algn="ctr"/>
            <a:r>
              <a:rPr lang="en-US" sz="6000" b="1" dirty="0"/>
              <a:t>People with hearing disabilities</a:t>
            </a:r>
          </a:p>
        </p:txBody>
      </p:sp>
    </p:spTree>
    <p:extLst>
      <p:ext uri="{BB962C8B-B14F-4D97-AF65-F5344CB8AC3E}">
        <p14:creationId xmlns:p14="http://schemas.microsoft.com/office/powerpoint/2010/main" val="1096731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08" y="1"/>
            <a:ext cx="11156092" cy="1690688"/>
          </a:xfrm>
        </p:spPr>
        <p:txBody>
          <a:bodyPr/>
          <a:lstStyle/>
          <a:p>
            <a:r>
              <a:rPr lang="en-US" dirty="0"/>
              <a:t>Who is protected?</a:t>
            </a:r>
          </a:p>
        </p:txBody>
      </p:sp>
      <p:sp>
        <p:nvSpPr>
          <p:cNvPr id="3" name="Content Placeholder 2"/>
          <p:cNvSpPr>
            <a:spLocks noGrp="1"/>
          </p:cNvSpPr>
          <p:nvPr>
            <p:ph sz="half" idx="1"/>
          </p:nvPr>
        </p:nvSpPr>
        <p:spPr>
          <a:xfrm>
            <a:off x="1039907" y="1416425"/>
            <a:ext cx="4629546" cy="4941406"/>
          </a:xfrm>
        </p:spPr>
        <p:txBody>
          <a:bodyPr>
            <a:normAutofit fontScale="62500" lnSpcReduction="20000"/>
          </a:bodyPr>
          <a:lstStyle/>
          <a:p>
            <a:pPr marL="0" indent="0">
              <a:lnSpc>
                <a:spcPct val="120000"/>
              </a:lnSpc>
              <a:spcBef>
                <a:spcPts val="0"/>
              </a:spcBef>
              <a:buNone/>
            </a:pPr>
            <a:r>
              <a:rPr lang="en-US" sz="4800" dirty="0"/>
              <a:t>Someone who:</a:t>
            </a:r>
          </a:p>
          <a:p>
            <a:pPr marL="466725" indent="-358775">
              <a:lnSpc>
                <a:spcPct val="120000"/>
              </a:lnSpc>
              <a:spcBef>
                <a:spcPts val="0"/>
              </a:spcBef>
            </a:pPr>
            <a:r>
              <a:rPr lang="en-US" sz="4800" dirty="0"/>
              <a:t>has a history of cancer</a:t>
            </a:r>
          </a:p>
          <a:p>
            <a:pPr marL="466725" indent="-358775">
              <a:lnSpc>
                <a:spcPct val="120000"/>
              </a:lnSpc>
              <a:spcBef>
                <a:spcPts val="0"/>
              </a:spcBef>
            </a:pPr>
            <a:endParaRPr lang="en-US" sz="4800" dirty="0"/>
          </a:p>
          <a:p>
            <a:pPr marL="466725" indent="-358775">
              <a:lnSpc>
                <a:spcPct val="120000"/>
              </a:lnSpc>
              <a:spcBef>
                <a:spcPts val="0"/>
              </a:spcBef>
            </a:pPr>
            <a:r>
              <a:rPr lang="en-US" sz="4800" dirty="0"/>
              <a:t>has a cosmetic disfigurement</a:t>
            </a:r>
          </a:p>
          <a:p>
            <a:pPr marL="466725" indent="-358775">
              <a:lnSpc>
                <a:spcPct val="120000"/>
              </a:lnSpc>
              <a:spcBef>
                <a:spcPts val="0"/>
              </a:spcBef>
            </a:pPr>
            <a:endParaRPr lang="en-US" sz="4800" dirty="0"/>
          </a:p>
          <a:p>
            <a:pPr marL="466725" indent="-358775">
              <a:lnSpc>
                <a:spcPct val="120000"/>
              </a:lnSpc>
              <a:spcBef>
                <a:spcPts val="0"/>
              </a:spcBef>
            </a:pPr>
            <a:r>
              <a:rPr lang="en-US" sz="4800" dirty="0"/>
              <a:t>has dyslexia</a:t>
            </a:r>
          </a:p>
          <a:p>
            <a:pPr marL="466725" indent="-358775">
              <a:lnSpc>
                <a:spcPct val="120000"/>
              </a:lnSpc>
              <a:spcBef>
                <a:spcPts val="0"/>
              </a:spcBef>
            </a:pPr>
            <a:endParaRPr lang="en-US" sz="4800" dirty="0"/>
          </a:p>
          <a:p>
            <a:pPr marL="466725" indent="-358775">
              <a:lnSpc>
                <a:spcPct val="120000"/>
              </a:lnSpc>
              <a:spcBef>
                <a:spcPts val="0"/>
              </a:spcBef>
            </a:pPr>
            <a:r>
              <a:rPr lang="en-US" sz="4800" dirty="0"/>
              <a:t>has a family member with a disability</a:t>
            </a:r>
          </a:p>
          <a:p>
            <a:pPr marL="466725" indent="-358775">
              <a:lnSpc>
                <a:spcPct val="120000"/>
              </a:lnSpc>
              <a:spcBef>
                <a:spcPts val="0"/>
              </a:spcBef>
            </a:pPr>
            <a:endParaRPr lang="en-US" sz="11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Content Placeholder 3"/>
          <p:cNvSpPr>
            <a:spLocks noGrp="1"/>
          </p:cNvSpPr>
          <p:nvPr>
            <p:ph sz="half" idx="2"/>
          </p:nvPr>
        </p:nvSpPr>
        <p:spPr>
          <a:xfrm>
            <a:off x="6912077" y="1416425"/>
            <a:ext cx="5161936" cy="4941406"/>
          </a:xfrm>
        </p:spPr>
        <p:txBody>
          <a:bodyPr>
            <a:normAutofit fontScale="62500" lnSpcReduction="20000"/>
          </a:bodyPr>
          <a:lstStyle/>
          <a:p>
            <a:pPr marL="107950" indent="0">
              <a:lnSpc>
                <a:spcPct val="120000"/>
              </a:lnSpc>
              <a:spcBef>
                <a:spcPts val="0"/>
              </a:spcBef>
              <a:buNone/>
            </a:pPr>
            <a:r>
              <a:rPr lang="en-US" sz="4800" dirty="0"/>
              <a:t>Someone who:</a:t>
            </a:r>
          </a:p>
          <a:p>
            <a:pPr marL="466725" indent="-358775">
              <a:lnSpc>
                <a:spcPct val="120000"/>
              </a:lnSpc>
              <a:spcBef>
                <a:spcPts val="0"/>
              </a:spcBef>
            </a:pPr>
            <a:r>
              <a:rPr lang="en-US" sz="4800" dirty="0"/>
              <a:t>is left-handed</a:t>
            </a:r>
          </a:p>
          <a:p>
            <a:pPr marL="107950" indent="0">
              <a:lnSpc>
                <a:spcPct val="120000"/>
              </a:lnSpc>
              <a:spcBef>
                <a:spcPts val="0"/>
              </a:spcBef>
              <a:buNone/>
            </a:pPr>
            <a:endParaRPr lang="en-US" sz="4800" dirty="0"/>
          </a:p>
          <a:p>
            <a:pPr marL="466725" indent="-358775">
              <a:lnSpc>
                <a:spcPct val="120000"/>
              </a:lnSpc>
              <a:spcBef>
                <a:spcPts val="0"/>
              </a:spcBef>
            </a:pPr>
            <a:r>
              <a:rPr lang="en-US" sz="4800" dirty="0"/>
              <a:t>who has a gambling compulsion</a:t>
            </a:r>
            <a:endParaRPr lang="en-US" sz="4800" dirty="0">
              <a:sym typeface="Wingdings" panose="05000000000000000000" pitchFamily="2" charset="2"/>
            </a:endParaRPr>
          </a:p>
          <a:p>
            <a:pPr marL="107950" indent="0">
              <a:lnSpc>
                <a:spcPct val="120000"/>
              </a:lnSpc>
              <a:spcBef>
                <a:spcPts val="0"/>
              </a:spcBef>
              <a:buNone/>
            </a:pPr>
            <a:endParaRPr lang="en-US" sz="4800" dirty="0"/>
          </a:p>
          <a:p>
            <a:pPr marL="466725" indent="-358775">
              <a:lnSpc>
                <a:spcPct val="120000"/>
              </a:lnSpc>
              <a:spcBef>
                <a:spcPts val="0"/>
              </a:spcBef>
            </a:pPr>
            <a:r>
              <a:rPr lang="en-US" sz="4800" dirty="0"/>
              <a:t>cannot read because they dropped out of school</a:t>
            </a:r>
            <a:endParaRPr lang="en-US" sz="4800" dirty="0">
              <a:sym typeface="Wingdings" panose="05000000000000000000" pitchFamily="2" charset="2"/>
            </a:endParaRPr>
          </a:p>
          <a:p>
            <a:pPr marL="107950" indent="0">
              <a:lnSpc>
                <a:spcPct val="120000"/>
              </a:lnSpc>
              <a:spcBef>
                <a:spcPts val="0"/>
              </a:spcBef>
              <a:buNone/>
            </a:pPr>
            <a:endParaRPr lang="en-US" sz="4800" dirty="0"/>
          </a:p>
          <a:p>
            <a:pPr marL="466725" indent="-358775">
              <a:lnSpc>
                <a:spcPct val="120000"/>
              </a:lnSpc>
              <a:spcBef>
                <a:spcPts val="0"/>
              </a:spcBef>
            </a:pPr>
            <a:r>
              <a:rPr lang="en-US" sz="4800" dirty="0"/>
              <a:t>is using illegal drugs</a:t>
            </a:r>
            <a:endParaRPr lang="en-US" sz="4800" dirty="0">
              <a:sym typeface="Wingdings" panose="05000000000000000000" pitchFamily="2" charset="2"/>
            </a:endParaRPr>
          </a:p>
          <a:p>
            <a:pPr marL="466725" indent="-358775">
              <a:lnSpc>
                <a:spcPct val="120000"/>
              </a:lnSpc>
              <a:spcBef>
                <a:spcPts val="0"/>
              </a:spcBef>
            </a:pPr>
            <a:endParaRPr lang="en-US" sz="3200" dirty="0"/>
          </a:p>
          <a:p>
            <a:pPr marL="0" indent="0">
              <a:buNone/>
            </a:pPr>
            <a:endParaRPr lang="en-US" dirty="0"/>
          </a:p>
        </p:txBody>
      </p:sp>
      <p:cxnSp>
        <p:nvCxnSpPr>
          <p:cNvPr id="6" name="Straight Connector 5" descr="Red line crossing out the 2nd column of text"/>
          <p:cNvCxnSpPr/>
          <p:nvPr/>
        </p:nvCxnSpPr>
        <p:spPr>
          <a:xfrm>
            <a:off x="7187381" y="1248697"/>
            <a:ext cx="3644007" cy="510913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60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22" y="1"/>
            <a:ext cx="11131378" cy="1690688"/>
          </a:xfrm>
        </p:spPr>
        <p:txBody>
          <a:bodyPr/>
          <a:lstStyle/>
          <a:p>
            <a:r>
              <a:rPr lang="en-US" dirty="0"/>
              <a:t>Deaf etiquette</a:t>
            </a:r>
          </a:p>
        </p:txBody>
      </p:sp>
      <p:sp>
        <p:nvSpPr>
          <p:cNvPr id="3" name="Content Placeholder 2"/>
          <p:cNvSpPr>
            <a:spLocks noGrp="1"/>
          </p:cNvSpPr>
          <p:nvPr>
            <p:ph sz="half" idx="1"/>
          </p:nvPr>
        </p:nvSpPr>
        <p:spPr>
          <a:xfrm>
            <a:off x="453081" y="1501629"/>
            <a:ext cx="10802477" cy="5217953"/>
          </a:xfrm>
        </p:spPr>
        <p:txBody>
          <a:bodyPr>
            <a:normAutofit/>
          </a:bodyPr>
          <a:lstStyle/>
          <a:p>
            <a:pPr>
              <a:lnSpc>
                <a:spcPct val="100000"/>
              </a:lnSpc>
              <a:spcBef>
                <a:spcPts val="0"/>
              </a:spcBef>
            </a:pPr>
            <a:r>
              <a:rPr lang="en-US" dirty="0"/>
              <a:t>OK to wave or lightly touch/tap on shoulder to get attention</a:t>
            </a:r>
          </a:p>
          <a:p>
            <a:pPr marL="0" indent="0">
              <a:lnSpc>
                <a:spcPct val="100000"/>
              </a:lnSpc>
              <a:spcBef>
                <a:spcPts val="0"/>
              </a:spcBef>
              <a:buNone/>
            </a:pPr>
            <a:endParaRPr lang="en-US" sz="1000" dirty="0"/>
          </a:p>
          <a:p>
            <a:pPr>
              <a:lnSpc>
                <a:spcPct val="100000"/>
              </a:lnSpc>
              <a:spcBef>
                <a:spcPts val="0"/>
              </a:spcBef>
            </a:pPr>
            <a:r>
              <a:rPr lang="en-US" dirty="0"/>
              <a:t>Maintain eye contact</a:t>
            </a:r>
          </a:p>
          <a:p>
            <a:pPr marL="0" indent="0">
              <a:lnSpc>
                <a:spcPct val="100000"/>
              </a:lnSpc>
              <a:spcBef>
                <a:spcPts val="0"/>
              </a:spcBef>
              <a:buNone/>
            </a:pPr>
            <a:endParaRPr lang="en-US" sz="1000" dirty="0"/>
          </a:p>
          <a:p>
            <a:pPr>
              <a:lnSpc>
                <a:spcPct val="100000"/>
              </a:lnSpc>
              <a:spcBef>
                <a:spcPts val="0"/>
              </a:spcBef>
            </a:pPr>
            <a:r>
              <a:rPr lang="en-US" dirty="0"/>
              <a:t>For lip-reading, speak normally, keep beards neatly trimmed, keep fingers away from mouth, don’t eat or chew gum</a:t>
            </a:r>
          </a:p>
          <a:p>
            <a:pPr marL="0" indent="0">
              <a:lnSpc>
                <a:spcPct val="100000"/>
              </a:lnSpc>
              <a:spcBef>
                <a:spcPts val="0"/>
              </a:spcBef>
              <a:buNone/>
              <a:tabLst>
                <a:tab pos="227013" algn="l"/>
              </a:tabLst>
            </a:pPr>
            <a:endParaRPr lang="en-US" sz="1000" dirty="0"/>
          </a:p>
          <a:p>
            <a:pPr>
              <a:lnSpc>
                <a:spcPct val="100000"/>
              </a:lnSpc>
              <a:spcBef>
                <a:spcPts val="0"/>
              </a:spcBef>
              <a:tabLst>
                <a:tab pos="227013" algn="l"/>
              </a:tabLst>
            </a:pPr>
            <a:r>
              <a:rPr lang="en-US" dirty="0"/>
              <a:t>Provide high quality captioning on all videos with</a:t>
            </a:r>
          </a:p>
          <a:p>
            <a:pPr>
              <a:lnSpc>
                <a:spcPct val="100000"/>
              </a:lnSpc>
              <a:spcBef>
                <a:spcPts val="0"/>
              </a:spcBef>
              <a:buNone/>
              <a:tabLst>
                <a:tab pos="227013" algn="l"/>
              </a:tabLst>
            </a:pPr>
            <a:r>
              <a:rPr lang="en-US" dirty="0"/>
              <a:t>	speech</a:t>
            </a:r>
          </a:p>
          <a:p>
            <a:pPr>
              <a:lnSpc>
                <a:spcPct val="100000"/>
              </a:lnSpc>
              <a:spcBef>
                <a:spcPts val="0"/>
              </a:spcBef>
              <a:buNone/>
              <a:tabLst>
                <a:tab pos="227013" algn="l"/>
              </a:tabLst>
            </a:pPr>
            <a:endParaRPr lang="en-US" sz="1000" dirty="0"/>
          </a:p>
          <a:p>
            <a:pPr>
              <a:lnSpc>
                <a:spcPct val="100000"/>
              </a:lnSpc>
              <a:spcBef>
                <a:spcPts val="0"/>
              </a:spcBef>
            </a:pPr>
            <a:r>
              <a:rPr lang="en-US" dirty="0"/>
              <a:t>If you learn sign language, your sign name should</a:t>
            </a:r>
          </a:p>
          <a:p>
            <a:pPr marL="0" indent="0">
              <a:lnSpc>
                <a:spcPct val="100000"/>
              </a:lnSpc>
              <a:spcBef>
                <a:spcPts val="0"/>
              </a:spcBef>
              <a:buNone/>
              <a:tabLst>
                <a:tab pos="227013" algn="l"/>
              </a:tabLst>
            </a:pPr>
            <a:r>
              <a:rPr lang="en-US" dirty="0"/>
              <a:t>	be given to you by a person who is deaf</a:t>
            </a:r>
          </a:p>
          <a:p>
            <a:pPr marL="0" indent="0">
              <a:lnSpc>
                <a:spcPct val="100000"/>
              </a:lnSpc>
              <a:spcBef>
                <a:spcPts val="0"/>
              </a:spcBef>
              <a:buNone/>
              <a:tabLst>
                <a:tab pos="227013" algn="l"/>
              </a:tabLst>
            </a:pPr>
            <a:endParaRPr lang="en-US" sz="1000" dirty="0"/>
          </a:p>
          <a:p>
            <a:pPr>
              <a:lnSpc>
                <a:spcPct val="100000"/>
              </a:lnSpc>
              <a:spcBef>
                <a:spcPts val="0"/>
              </a:spcBef>
              <a:tabLst>
                <a:tab pos="227013" algn="l"/>
              </a:tabLst>
            </a:pPr>
            <a:r>
              <a:rPr lang="en-US" dirty="0"/>
              <a:t>If there is an ASL interpreter, pause briefly</a:t>
            </a:r>
          </a:p>
          <a:p>
            <a:pPr marL="0" indent="0">
              <a:lnSpc>
                <a:spcPct val="100000"/>
              </a:lnSpc>
              <a:spcBef>
                <a:spcPts val="0"/>
              </a:spcBef>
              <a:buNone/>
              <a:tabLst>
                <a:tab pos="227013" algn="l"/>
              </a:tabLst>
            </a:pPr>
            <a:r>
              <a:rPr lang="en-US" dirty="0"/>
              <a:t>	between sentences</a:t>
            </a:r>
          </a:p>
          <a:p>
            <a:pPr>
              <a:lnSpc>
                <a:spcPct val="110000"/>
              </a:lnSpc>
              <a:spcBef>
                <a:spcPts val="0"/>
              </a:spcBef>
            </a:pPr>
            <a:endParaRPr lang="en-US" dirty="0"/>
          </a:p>
          <a:p>
            <a:pPr>
              <a:lnSpc>
                <a:spcPct val="110000"/>
              </a:lnSpc>
              <a:spcBef>
                <a:spcPts val="0"/>
              </a:spcBef>
            </a:pPr>
            <a:endParaRPr lang="en-US" dirty="0"/>
          </a:p>
        </p:txBody>
      </p:sp>
      <p:pic>
        <p:nvPicPr>
          <p:cNvPr id="1026" name="Picture 2" descr="Person with long red mustache and beard that hangs down past the collarbo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763913" y="3308173"/>
            <a:ext cx="3428087" cy="3549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2842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4757" y="1"/>
            <a:ext cx="11189043" cy="1690688"/>
          </a:xfrm>
        </p:spPr>
        <p:txBody>
          <a:bodyPr/>
          <a:lstStyle/>
          <a:p>
            <a:r>
              <a:rPr lang="en-US" dirty="0"/>
              <a:t>ASL Interpreters</a:t>
            </a:r>
          </a:p>
        </p:txBody>
      </p:sp>
      <p:sp>
        <p:nvSpPr>
          <p:cNvPr id="6" name="Content Placeholder 5"/>
          <p:cNvSpPr>
            <a:spLocks noGrp="1"/>
          </p:cNvSpPr>
          <p:nvPr>
            <p:ph sz="half" idx="1"/>
          </p:nvPr>
        </p:nvSpPr>
        <p:spPr>
          <a:xfrm>
            <a:off x="593125" y="1690688"/>
            <a:ext cx="11060810" cy="4486275"/>
          </a:xfrm>
        </p:spPr>
        <p:txBody>
          <a:bodyPr>
            <a:normAutofit/>
          </a:bodyPr>
          <a:lstStyle/>
          <a:p>
            <a:pPr>
              <a:lnSpc>
                <a:spcPct val="110000"/>
              </a:lnSpc>
              <a:spcBef>
                <a:spcPts val="0"/>
              </a:spcBef>
            </a:pPr>
            <a:r>
              <a:rPr lang="en-US" dirty="0"/>
              <a:t>Ask if there is a preferred, qualified interpreter</a:t>
            </a:r>
          </a:p>
          <a:p>
            <a:pPr marL="0" indent="0">
              <a:lnSpc>
                <a:spcPct val="110000"/>
              </a:lnSpc>
              <a:spcBef>
                <a:spcPts val="0"/>
              </a:spcBef>
              <a:buNone/>
            </a:pPr>
            <a:endParaRPr lang="en-US" dirty="0"/>
          </a:p>
          <a:p>
            <a:pPr>
              <a:lnSpc>
                <a:spcPct val="110000"/>
              </a:lnSpc>
              <a:spcBef>
                <a:spcPts val="0"/>
              </a:spcBef>
            </a:pPr>
            <a:r>
              <a:rPr lang="en-US" dirty="0"/>
              <a:t>Directly address the person who is deaf</a:t>
            </a:r>
          </a:p>
          <a:p>
            <a:pPr marL="0" indent="0">
              <a:lnSpc>
                <a:spcPct val="110000"/>
              </a:lnSpc>
              <a:spcBef>
                <a:spcPts val="0"/>
              </a:spcBef>
              <a:buNone/>
            </a:pPr>
            <a:endParaRPr lang="en-US" dirty="0"/>
          </a:p>
          <a:p>
            <a:pPr>
              <a:lnSpc>
                <a:spcPct val="110000"/>
              </a:lnSpc>
              <a:spcBef>
                <a:spcPts val="0"/>
              </a:spcBef>
            </a:pPr>
            <a:r>
              <a:rPr lang="en-US" dirty="0"/>
              <a:t>Pause briefly between sentences</a:t>
            </a:r>
          </a:p>
          <a:p>
            <a:pPr marL="0" indent="0">
              <a:lnSpc>
                <a:spcPct val="110000"/>
              </a:lnSpc>
              <a:spcBef>
                <a:spcPts val="0"/>
              </a:spcBef>
              <a:buNone/>
            </a:pPr>
            <a:endParaRPr lang="en-US" dirty="0"/>
          </a:p>
          <a:p>
            <a:pPr>
              <a:lnSpc>
                <a:spcPct val="110000"/>
              </a:lnSpc>
              <a:spcBef>
                <a:spcPts val="0"/>
              </a:spcBef>
            </a:pPr>
            <a:r>
              <a:rPr lang="en-US" dirty="0"/>
              <a:t>Typically, schedule 2 interpreters for events &gt; 1 </a:t>
            </a:r>
            <a:r>
              <a:rPr lang="en-US" dirty="0" err="1"/>
              <a:t>hr</a:t>
            </a:r>
            <a:endParaRPr lang="en-US" dirty="0"/>
          </a:p>
          <a:p>
            <a:pPr marL="0" indent="0">
              <a:lnSpc>
                <a:spcPct val="110000"/>
              </a:lnSpc>
              <a:spcBef>
                <a:spcPts val="0"/>
              </a:spcBef>
              <a:buNone/>
            </a:pPr>
            <a:endParaRPr lang="en-US" dirty="0"/>
          </a:p>
          <a:p>
            <a:pPr>
              <a:lnSpc>
                <a:spcPct val="110000"/>
              </a:lnSpc>
              <a:spcBef>
                <a:spcPts val="0"/>
              </a:spcBef>
            </a:pPr>
            <a:r>
              <a:rPr lang="en-US" dirty="0"/>
              <a:t>A solid dark wall makes a great backdrop for the interpreter</a:t>
            </a:r>
          </a:p>
          <a:p>
            <a:pPr marL="0" indent="0">
              <a:lnSpc>
                <a:spcPct val="110000"/>
              </a:lnSpc>
              <a:spcBef>
                <a:spcPts val="0"/>
              </a:spcBef>
              <a:buNone/>
            </a:pPr>
            <a:endParaRPr lang="en-US" dirty="0"/>
          </a:p>
        </p:txBody>
      </p:sp>
      <p:pic>
        <p:nvPicPr>
          <p:cNvPr id="1026" name="Picture 2" descr="Person with beard seated with dark curtain behind. The person's hands are forming a sign"/>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1395"/>
          <a:stretch/>
        </p:blipFill>
        <p:spPr bwMode="auto">
          <a:xfrm>
            <a:off x="8023654" y="0"/>
            <a:ext cx="4168346" cy="3528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1882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68" y="1"/>
            <a:ext cx="11961340" cy="1690688"/>
          </a:xfrm>
        </p:spPr>
        <p:txBody>
          <a:bodyPr/>
          <a:lstStyle/>
          <a:p>
            <a:r>
              <a:rPr lang="en-US" dirty="0"/>
              <a:t>Meeting with a person who uses an ASL interpreter</a:t>
            </a:r>
          </a:p>
        </p:txBody>
      </p:sp>
      <p:pic>
        <p:nvPicPr>
          <p:cNvPr id="6" name="Content Placeholder 5" descr="Three people seated at a table in an workplace. Two sit on one side of the table, while the third person sits on the other side. Two people sign across the table to each oth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59108" y="1652136"/>
            <a:ext cx="8167646" cy="5205864"/>
          </a:xfrm>
        </p:spPr>
      </p:pic>
    </p:spTree>
    <p:extLst>
      <p:ext uri="{BB962C8B-B14F-4D97-AF65-F5344CB8AC3E}">
        <p14:creationId xmlns:p14="http://schemas.microsoft.com/office/powerpoint/2010/main" val="35905328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30" y="1"/>
            <a:ext cx="11238470" cy="1690688"/>
          </a:xfrm>
        </p:spPr>
        <p:txBody>
          <a:bodyPr/>
          <a:lstStyle/>
          <a:p>
            <a:r>
              <a:rPr lang="en-US" dirty="0"/>
              <a:t>ASL interpreters and CART at large meetings</a:t>
            </a:r>
          </a:p>
        </p:txBody>
      </p:sp>
      <p:pic>
        <p:nvPicPr>
          <p:cNvPr id="1030" name="Picture 6" descr="Rows of people seated in chairs at a Starbucks. The people face a person holding a microphone. To the side there is a TV monitor where words appear in lines, white on black. On front of the screen, there is a person seated, wearing a dark top and signing to the audience with both hands"/>
          <p:cNvPicPr>
            <a:picLocks noChangeAspect="1" noChangeArrowheads="1"/>
          </p:cNvPicPr>
          <p:nvPr/>
        </p:nvPicPr>
        <p:blipFill rotWithShape="1">
          <a:blip r:embed="rId3">
            <a:extLst>
              <a:ext uri="{28A0092B-C50C-407E-A947-70E740481C1C}">
                <a14:useLocalDpi xmlns:a14="http://schemas.microsoft.com/office/drawing/2010/main" val="0"/>
              </a:ext>
            </a:extLst>
          </a:blip>
          <a:srcRect l="2604" t="9043" r="25396" b="12951"/>
          <a:stretch/>
        </p:blipFill>
        <p:spPr bwMode="auto">
          <a:xfrm>
            <a:off x="6737253" y="1586825"/>
            <a:ext cx="5454747" cy="44323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anquet event at night. At round tables, people face a small stage where one person stands behind a podium and microphone on stand. The other person is signing with both hands, standing a few feet to the side and slightly behind the podium. Behind the stage is a large screen where words are shown, yellow on back."/>
          <p:cNvPicPr>
            <a:picLocks noChangeAspect="1"/>
          </p:cNvPicPr>
          <p:nvPr/>
        </p:nvPicPr>
        <p:blipFill rotWithShape="1">
          <a:blip r:embed="rId4" cstate="print">
            <a:extLst>
              <a:ext uri="{28A0092B-C50C-407E-A947-70E740481C1C}">
                <a14:useLocalDpi xmlns:a14="http://schemas.microsoft.com/office/drawing/2010/main" val="0"/>
              </a:ext>
            </a:extLst>
          </a:blip>
          <a:srcRect l="3227"/>
          <a:stretch/>
        </p:blipFill>
        <p:spPr>
          <a:xfrm>
            <a:off x="0" y="1586825"/>
            <a:ext cx="6437368" cy="4439564"/>
          </a:xfrm>
          <a:prstGeom prst="rect">
            <a:avLst/>
          </a:prstGeom>
        </p:spPr>
      </p:pic>
    </p:spTree>
    <p:extLst>
      <p:ext uri="{BB962C8B-B14F-4D97-AF65-F5344CB8AC3E}">
        <p14:creationId xmlns:p14="http://schemas.microsoft.com/office/powerpoint/2010/main" val="29500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289" y="2745322"/>
            <a:ext cx="10515600" cy="1325563"/>
          </a:xfrm>
        </p:spPr>
        <p:txBody>
          <a:bodyPr>
            <a:normAutofit/>
          </a:bodyPr>
          <a:lstStyle/>
          <a:p>
            <a:pPr marL="0" indent="0" algn="ctr"/>
            <a:r>
              <a:rPr lang="en-US" sz="6000" b="1" dirty="0"/>
              <a:t>People who use wheelchairs</a:t>
            </a:r>
          </a:p>
        </p:txBody>
      </p:sp>
    </p:spTree>
    <p:extLst>
      <p:ext uri="{BB962C8B-B14F-4D97-AF65-F5344CB8AC3E}">
        <p14:creationId xmlns:p14="http://schemas.microsoft.com/office/powerpoint/2010/main" val="41636030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81" y="1"/>
            <a:ext cx="11205519" cy="1690688"/>
          </a:xfrm>
        </p:spPr>
        <p:txBody>
          <a:bodyPr/>
          <a:lstStyle/>
          <a:p>
            <a:r>
              <a:rPr lang="en-US" dirty="0"/>
              <a:t>Wheelchair etiquette</a:t>
            </a:r>
          </a:p>
        </p:txBody>
      </p:sp>
      <p:pic>
        <p:nvPicPr>
          <p:cNvPr id="7" name="wGMoPUlnfgw"/>
          <p:cNvPicPr>
            <a:picLocks noGrp="1" noRot="1" noChangeAspect="1"/>
          </p:cNvPicPr>
          <p:nvPr>
            <p:ph sz="half" idx="1"/>
            <a:videoFile r:link="rId1"/>
          </p:nvPr>
        </p:nvPicPr>
        <p:blipFill>
          <a:blip r:embed="rId4"/>
          <a:stretch>
            <a:fillRect/>
          </a:stretch>
        </p:blipFill>
        <p:spPr>
          <a:xfrm>
            <a:off x="1235676" y="1329383"/>
            <a:ext cx="9784720" cy="5503905"/>
          </a:xfrm>
          <a:prstGeom prst="rect">
            <a:avLst/>
          </a:prstGeom>
        </p:spPr>
      </p:pic>
    </p:spTree>
    <p:extLst>
      <p:ext uri="{BB962C8B-B14F-4D97-AF65-F5344CB8AC3E}">
        <p14:creationId xmlns:p14="http://schemas.microsoft.com/office/powerpoint/2010/main" val="1540374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1"/>
            <a:ext cx="11198225" cy="1690688"/>
          </a:xfrm>
        </p:spPr>
        <p:txBody>
          <a:bodyPr/>
          <a:lstStyle/>
          <a:p>
            <a:r>
              <a:rPr lang="en-US" dirty="0"/>
              <a:t>A few more tips on wheelchair etiquette</a:t>
            </a:r>
          </a:p>
        </p:txBody>
      </p:sp>
      <p:sp>
        <p:nvSpPr>
          <p:cNvPr id="3" name="Content Placeholder 2"/>
          <p:cNvSpPr>
            <a:spLocks noGrp="1"/>
          </p:cNvSpPr>
          <p:nvPr>
            <p:ph sz="half" idx="1"/>
          </p:nvPr>
        </p:nvSpPr>
        <p:spPr>
          <a:xfrm>
            <a:off x="460375" y="1602297"/>
            <a:ext cx="5955173" cy="5098387"/>
          </a:xfrm>
        </p:spPr>
        <p:txBody>
          <a:bodyPr>
            <a:normAutofit/>
          </a:bodyPr>
          <a:lstStyle/>
          <a:p>
            <a:pPr>
              <a:lnSpc>
                <a:spcPct val="100000"/>
              </a:lnSpc>
              <a:spcBef>
                <a:spcPts val="0"/>
              </a:spcBef>
            </a:pPr>
            <a:r>
              <a:rPr lang="en-US" dirty="0"/>
              <a:t>When communicating face-to-face:</a:t>
            </a:r>
          </a:p>
          <a:p>
            <a:pPr marL="914400">
              <a:lnSpc>
                <a:spcPct val="100000"/>
              </a:lnSpc>
              <a:spcBef>
                <a:spcPts val="0"/>
              </a:spcBef>
            </a:pPr>
            <a:r>
              <a:rPr lang="en-US" dirty="0"/>
              <a:t>stand back a little</a:t>
            </a:r>
          </a:p>
          <a:p>
            <a:pPr marL="914400">
              <a:lnSpc>
                <a:spcPct val="100000"/>
              </a:lnSpc>
              <a:spcBef>
                <a:spcPts val="0"/>
              </a:spcBef>
            </a:pPr>
            <a:r>
              <a:rPr lang="en-US" dirty="0"/>
              <a:t>kneel</a:t>
            </a:r>
          </a:p>
          <a:p>
            <a:pPr marL="914400">
              <a:lnSpc>
                <a:spcPct val="100000"/>
              </a:lnSpc>
              <a:spcBef>
                <a:spcPts val="0"/>
              </a:spcBef>
            </a:pPr>
            <a:r>
              <a:rPr lang="en-US" dirty="0"/>
              <a:t>pull up a chair</a:t>
            </a:r>
          </a:p>
          <a:p>
            <a:pPr marL="685800" indent="0">
              <a:lnSpc>
                <a:spcPct val="100000"/>
              </a:lnSpc>
              <a:spcBef>
                <a:spcPts val="0"/>
              </a:spcBef>
              <a:buNone/>
            </a:pPr>
            <a:endParaRPr lang="en-US" dirty="0"/>
          </a:p>
          <a:p>
            <a:pPr>
              <a:lnSpc>
                <a:spcPct val="100000"/>
              </a:lnSpc>
              <a:spcBef>
                <a:spcPts val="0"/>
              </a:spcBef>
            </a:pPr>
            <a:r>
              <a:rPr lang="en-US" dirty="0"/>
              <a:t>Okay to say “</a:t>
            </a:r>
            <a:r>
              <a:rPr lang="en-US" dirty="0" err="1"/>
              <a:t>Wanna</a:t>
            </a:r>
            <a:r>
              <a:rPr lang="en-US" dirty="0"/>
              <a:t> go for a walk?”</a:t>
            </a:r>
          </a:p>
          <a:p>
            <a:pPr>
              <a:lnSpc>
                <a:spcPct val="100000"/>
              </a:lnSpc>
              <a:spcBef>
                <a:spcPts val="0"/>
              </a:spcBef>
            </a:pPr>
            <a:endParaRPr lang="en-US" dirty="0"/>
          </a:p>
          <a:p>
            <a:pPr>
              <a:lnSpc>
                <a:spcPct val="100000"/>
              </a:lnSpc>
              <a:spcBef>
                <a:spcPts val="0"/>
              </a:spcBef>
            </a:pPr>
            <a:r>
              <a:rPr lang="en-US" dirty="0"/>
              <a:t>Ignore the wheelchair</a:t>
            </a:r>
          </a:p>
          <a:p>
            <a:pPr>
              <a:lnSpc>
                <a:spcPct val="100000"/>
              </a:lnSpc>
              <a:spcBef>
                <a:spcPts val="0"/>
              </a:spcBef>
            </a:pPr>
            <a:endParaRPr lang="en-US" dirty="0"/>
          </a:p>
          <a:p>
            <a:pPr>
              <a:lnSpc>
                <a:spcPct val="100000"/>
              </a:lnSpc>
              <a:spcBef>
                <a:spcPts val="0"/>
              </a:spcBef>
            </a:pPr>
            <a:r>
              <a:rPr lang="en-US" dirty="0"/>
              <a:t>Don’t ask “What caused you to be in a wheelchair?”</a:t>
            </a:r>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8" name="AutoShape 4" descr="Man on wheelchair talking with co-work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Content Placeholder 10" descr="Two people in a discussion in a cubicle area. One person is seated in a chair. The other is seated in a manual wheelchai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6810661" y="1602296"/>
            <a:ext cx="5381339" cy="5255703"/>
          </a:xfrm>
          <a:prstGeom prst="rect">
            <a:avLst/>
          </a:prstGeom>
        </p:spPr>
      </p:pic>
    </p:spTree>
    <p:extLst>
      <p:ext uri="{BB962C8B-B14F-4D97-AF65-F5344CB8AC3E}">
        <p14:creationId xmlns:p14="http://schemas.microsoft.com/office/powerpoint/2010/main" val="30795236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1232" y="41731"/>
            <a:ext cx="12010768" cy="1648958"/>
          </a:xfrm>
        </p:spPr>
        <p:txBody>
          <a:bodyPr/>
          <a:lstStyle/>
          <a:p>
            <a:r>
              <a:rPr lang="en-US" dirty="0"/>
              <a:t>Review and recap: Disability language &amp; etiquette </a:t>
            </a:r>
          </a:p>
        </p:txBody>
      </p:sp>
      <p:sp>
        <p:nvSpPr>
          <p:cNvPr id="6" name="Content Placeholder 5"/>
          <p:cNvSpPr>
            <a:spLocks noGrp="1"/>
          </p:cNvSpPr>
          <p:nvPr>
            <p:ph sz="half" idx="1"/>
          </p:nvPr>
        </p:nvSpPr>
        <p:spPr>
          <a:xfrm>
            <a:off x="181232" y="1334530"/>
            <a:ext cx="12010768" cy="5523469"/>
          </a:xfrm>
        </p:spPr>
        <p:txBody>
          <a:bodyPr>
            <a:normAutofit lnSpcReduction="10000"/>
          </a:bodyPr>
          <a:lstStyle/>
          <a:p>
            <a:pPr marL="0" indent="0">
              <a:lnSpc>
                <a:spcPct val="100000"/>
              </a:lnSpc>
              <a:spcBef>
                <a:spcPts val="0"/>
              </a:spcBef>
              <a:buNone/>
            </a:pPr>
            <a:r>
              <a:rPr lang="en-US" sz="2600" dirty="0"/>
              <a:t>When it comes to disability language and etiquette, the thing to do is ______?</a:t>
            </a:r>
          </a:p>
          <a:p>
            <a:pPr marL="0" indent="0">
              <a:lnSpc>
                <a:spcPct val="100000"/>
              </a:lnSpc>
              <a:spcBef>
                <a:spcPts val="0"/>
              </a:spcBef>
              <a:buNone/>
            </a:pPr>
            <a:endParaRPr lang="en-US" sz="2600" dirty="0"/>
          </a:p>
          <a:p>
            <a:pPr marL="0" indent="0">
              <a:lnSpc>
                <a:spcPct val="100000"/>
              </a:lnSpc>
              <a:spcBef>
                <a:spcPts val="0"/>
              </a:spcBef>
              <a:buNone/>
            </a:pPr>
            <a:r>
              <a:rPr lang="en-US" sz="2600" dirty="0"/>
              <a:t>Instead of saying “He is a dwarf,” what would you say to employ person first language?</a:t>
            </a:r>
          </a:p>
          <a:p>
            <a:pPr marL="0" indent="0">
              <a:lnSpc>
                <a:spcPct val="100000"/>
              </a:lnSpc>
              <a:spcBef>
                <a:spcPts val="0"/>
              </a:spcBef>
              <a:buNone/>
            </a:pPr>
            <a:endParaRPr lang="en-US" sz="2600" dirty="0"/>
          </a:p>
          <a:p>
            <a:pPr marL="0" indent="0">
              <a:lnSpc>
                <a:spcPct val="100000"/>
              </a:lnSpc>
              <a:spcBef>
                <a:spcPts val="0"/>
              </a:spcBef>
              <a:buNone/>
            </a:pPr>
            <a:r>
              <a:rPr lang="en-US" sz="2600" dirty="0"/>
              <a:t>Explain identify first language and why it is important, and give an example.</a:t>
            </a:r>
          </a:p>
          <a:p>
            <a:pPr marL="0" indent="0">
              <a:lnSpc>
                <a:spcPct val="100000"/>
              </a:lnSpc>
              <a:spcBef>
                <a:spcPts val="0"/>
              </a:spcBef>
              <a:buNone/>
            </a:pPr>
            <a:endParaRPr lang="en-US" sz="2600" dirty="0"/>
          </a:p>
          <a:p>
            <a:pPr marL="0" indent="0">
              <a:lnSpc>
                <a:spcPct val="100000"/>
              </a:lnSpc>
              <a:spcBef>
                <a:spcPts val="0"/>
              </a:spcBef>
              <a:buNone/>
            </a:pPr>
            <a:r>
              <a:rPr lang="en-US" sz="2600" dirty="0"/>
              <a:t>True or false: Whenever there is an ASL interpreter involved in the communication with a person who is deaf, you should face and talk to the ASL interpreter only so the interpreter can best understand you.</a:t>
            </a:r>
          </a:p>
          <a:p>
            <a:pPr marL="0" indent="0">
              <a:lnSpc>
                <a:spcPct val="100000"/>
              </a:lnSpc>
              <a:spcBef>
                <a:spcPts val="0"/>
              </a:spcBef>
              <a:buNone/>
            </a:pPr>
            <a:endParaRPr lang="en-US" sz="2600" dirty="0"/>
          </a:p>
          <a:p>
            <a:pPr marL="0" indent="0">
              <a:lnSpc>
                <a:spcPct val="100000"/>
              </a:lnSpc>
              <a:spcBef>
                <a:spcPts val="0"/>
              </a:spcBef>
              <a:buNone/>
            </a:pPr>
            <a:r>
              <a:rPr lang="en-US" sz="2600" dirty="0"/>
              <a:t>Give an etiquette example for each of these disability groups – visual, hearing, speech, and mobility.</a:t>
            </a:r>
          </a:p>
          <a:p>
            <a:pPr marL="0" indent="0">
              <a:lnSpc>
                <a:spcPct val="100000"/>
              </a:lnSpc>
              <a:spcBef>
                <a:spcPts val="0"/>
              </a:spcBef>
              <a:buNone/>
            </a:pPr>
            <a:endParaRPr lang="en-US" sz="2600" dirty="0"/>
          </a:p>
          <a:p>
            <a:pPr marL="0" indent="0">
              <a:lnSpc>
                <a:spcPct val="100000"/>
              </a:lnSpc>
              <a:spcBef>
                <a:spcPts val="0"/>
              </a:spcBef>
              <a:buNone/>
            </a:pPr>
            <a:r>
              <a:rPr lang="en-US" sz="2600" dirty="0"/>
              <a:t>Did you learn anything new or re-affirm something you already knew?</a:t>
            </a:r>
          </a:p>
          <a:p>
            <a:pPr marL="0" indent="0">
              <a:lnSpc>
                <a:spcPct val="100000"/>
              </a:lnSpc>
              <a:spcBef>
                <a:spcPts val="0"/>
              </a:spcBef>
              <a:buNone/>
            </a:pPr>
            <a:endParaRPr lang="en-US" sz="2600" dirty="0"/>
          </a:p>
          <a:p>
            <a:pPr marL="0" indent="0">
              <a:lnSpc>
                <a:spcPct val="100000"/>
              </a:lnSpc>
              <a:spcBef>
                <a:spcPts val="0"/>
              </a:spcBef>
              <a:buNone/>
            </a:pPr>
            <a:endParaRPr lang="en-US" sz="2600" dirty="0"/>
          </a:p>
        </p:txBody>
      </p:sp>
    </p:spTree>
    <p:extLst>
      <p:ext uri="{BB962C8B-B14F-4D97-AF65-F5344CB8AC3E}">
        <p14:creationId xmlns:p14="http://schemas.microsoft.com/office/powerpoint/2010/main" val="30433340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184" y="0"/>
            <a:ext cx="11782744" cy="1652881"/>
          </a:xfrm>
        </p:spPr>
        <p:txBody>
          <a:bodyPr>
            <a:normAutofit/>
          </a:bodyPr>
          <a:lstStyle/>
          <a:p>
            <a:pPr>
              <a:lnSpc>
                <a:spcPct val="100000"/>
              </a:lnSpc>
            </a:pPr>
            <a:r>
              <a:rPr lang="en-US" dirty="0"/>
              <a:t>Free ADA information &amp; technical assistance</a:t>
            </a:r>
          </a:p>
        </p:txBody>
      </p:sp>
      <p:pic>
        <p:nvPicPr>
          <p:cNvPr id="13" name="Picture 10" descr="Northwest ADA Center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6371" y="1501375"/>
            <a:ext cx="6295334" cy="1554162"/>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sz="half" idx="1"/>
          </p:nvPr>
        </p:nvSpPr>
        <p:spPr>
          <a:xfrm>
            <a:off x="2094187" y="3471185"/>
            <a:ext cx="3439702" cy="2785758"/>
          </a:xfrm>
        </p:spPr>
        <p:txBody>
          <a:bodyPr>
            <a:normAutofit lnSpcReduction="10000"/>
          </a:bodyPr>
          <a:lstStyle/>
          <a:p>
            <a:pPr marL="0" indent="0">
              <a:buNone/>
              <a:tabLst>
                <a:tab pos="5594350" algn="l"/>
              </a:tabLst>
            </a:pPr>
            <a:r>
              <a:rPr lang="en-US" sz="3800" dirty="0"/>
              <a:t>800-949-4232</a:t>
            </a:r>
          </a:p>
          <a:p>
            <a:pPr marL="0" indent="0">
              <a:buNone/>
              <a:tabLst>
                <a:tab pos="5594350" algn="l"/>
              </a:tabLst>
            </a:pPr>
            <a:endParaRPr lang="en-US" sz="6300" dirty="0"/>
          </a:p>
          <a:p>
            <a:pPr marL="0" indent="0">
              <a:buNone/>
              <a:tabLst>
                <a:tab pos="5953125" algn="l"/>
              </a:tabLst>
            </a:pPr>
            <a:r>
              <a:rPr lang="en-US" sz="3800" dirty="0"/>
              <a:t>425-233-8913</a:t>
            </a:r>
          </a:p>
          <a:p>
            <a:pPr marL="0" indent="0">
              <a:buNone/>
              <a:tabLst>
                <a:tab pos="5953125" algn="l"/>
              </a:tabLst>
            </a:pPr>
            <a:r>
              <a:rPr lang="en-US" sz="3800" dirty="0">
                <a:sym typeface="Wingdings" panose="05000000000000000000" pitchFamily="2" charset="2"/>
              </a:rPr>
              <a:t>for ASL</a:t>
            </a:r>
          </a:p>
        </p:txBody>
      </p:sp>
      <p:pic>
        <p:nvPicPr>
          <p:cNvPr id="2052" name="Picture 4" descr="Infographic: white phone on black"/>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93721" y="3123193"/>
            <a:ext cx="1152975" cy="11529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nfographic: smartphone with stick figure shown in center of screen and smaller stick figure in the upper right corner of the screen. Both stick figures wear ties"/>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929579" y="4643718"/>
            <a:ext cx="1066234" cy="177258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7315919" y="3417398"/>
            <a:ext cx="3908495" cy="2998904"/>
          </a:xfrm>
        </p:spPr>
        <p:txBody>
          <a:bodyPr>
            <a:normAutofit lnSpcReduction="10000"/>
          </a:bodyPr>
          <a:lstStyle/>
          <a:p>
            <a:pPr marL="0" indent="0" algn="r">
              <a:buNone/>
            </a:pPr>
            <a:r>
              <a:rPr lang="en-US" sz="3800" dirty="0">
                <a:sym typeface="Wingdings" panose="05000000000000000000" pitchFamily="2" charset="2"/>
              </a:rPr>
              <a:t>nwadactr@uw.edu</a:t>
            </a:r>
          </a:p>
          <a:p>
            <a:pPr marL="0" indent="0" algn="r">
              <a:buNone/>
            </a:pPr>
            <a:endParaRPr lang="en-US" sz="3800" dirty="0"/>
          </a:p>
          <a:p>
            <a:pPr marL="0" indent="0" algn="r">
              <a:buNone/>
            </a:pPr>
            <a:endParaRPr lang="en-US" sz="3800" dirty="0"/>
          </a:p>
          <a:p>
            <a:pPr marL="233363" indent="-233363">
              <a:buNone/>
            </a:pPr>
            <a:r>
              <a:rPr lang="en-US" sz="3800" dirty="0"/>
              <a:t>nwadacenter.org </a:t>
            </a:r>
            <a:endParaRPr lang="en-US" sz="3800" dirty="0">
              <a:sym typeface="Wingdings" panose="05000000000000000000" pitchFamily="2" charset="2"/>
            </a:endParaRPr>
          </a:p>
        </p:txBody>
      </p:sp>
      <p:pic>
        <p:nvPicPr>
          <p:cNvPr id="2062" name="Picture 14" descr="Infographic: white button with black www. Arrow points at the butto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2963"/>
          <a:stretch/>
        </p:blipFill>
        <p:spPr bwMode="auto">
          <a:xfrm>
            <a:off x="5528256" y="4916850"/>
            <a:ext cx="1617421" cy="140774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nfo graphic: emai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8772" y="3123193"/>
            <a:ext cx="1377582" cy="137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72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
            <a:ext cx="11098427" cy="1690688"/>
          </a:xfrm>
        </p:spPr>
        <p:txBody>
          <a:bodyPr/>
          <a:lstStyle/>
          <a:p>
            <a:r>
              <a:rPr lang="en-US" dirty="0"/>
              <a:t>1099 vs W-2 Employees</a:t>
            </a:r>
          </a:p>
        </p:txBody>
      </p:sp>
      <p:sp>
        <p:nvSpPr>
          <p:cNvPr id="3" name="Content Placeholder 2"/>
          <p:cNvSpPr>
            <a:spLocks noGrp="1"/>
          </p:cNvSpPr>
          <p:nvPr>
            <p:ph idx="1"/>
          </p:nvPr>
        </p:nvSpPr>
        <p:spPr>
          <a:xfrm>
            <a:off x="584886" y="1825624"/>
            <a:ext cx="11203460" cy="4855261"/>
          </a:xfrm>
        </p:spPr>
        <p:txBody>
          <a:bodyPr/>
          <a:lstStyle/>
          <a:p>
            <a:pPr marL="0" indent="0">
              <a:buNone/>
            </a:pPr>
            <a:r>
              <a:rPr lang="en-US" dirty="0"/>
              <a:t>“In most circumstances, individuals are only protected if they were an ‘employee’ at the time of the alleged discrimination, rather than an independent contractor, partner, or other non-employee.” (EEOC)</a:t>
            </a:r>
          </a:p>
          <a:p>
            <a:pPr marL="0" indent="0">
              <a:buNone/>
            </a:pPr>
            <a:endParaRPr lang="en-US" dirty="0"/>
          </a:p>
          <a:p>
            <a:pPr marL="0" indent="0">
              <a:buNone/>
            </a:pPr>
            <a:r>
              <a:rPr lang="en-US" dirty="0"/>
              <a:t>15 factors, for example:</a:t>
            </a:r>
          </a:p>
          <a:p>
            <a:r>
              <a:rPr lang="en-US" dirty="0"/>
              <a:t>Does employer controls the means and manner of the worker's work performance?</a:t>
            </a:r>
          </a:p>
          <a:p>
            <a:r>
              <a:rPr lang="en-US" dirty="0"/>
              <a:t>The worker is considered an employee of the employer for tax purposes (i.e., the employer withholds federal, state, and Social Security taxes).</a:t>
            </a:r>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519504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659" y="1"/>
            <a:ext cx="11123141" cy="1690688"/>
          </a:xfrm>
        </p:spPr>
        <p:txBody>
          <a:bodyPr/>
          <a:lstStyle/>
          <a:p>
            <a:r>
              <a:rPr lang="en-US" dirty="0"/>
              <a:t>Example 1: Am I your employee or contractor?</a:t>
            </a:r>
          </a:p>
        </p:txBody>
      </p:sp>
      <p:sp>
        <p:nvSpPr>
          <p:cNvPr id="3" name="Content Placeholder 2"/>
          <p:cNvSpPr>
            <a:spLocks noGrp="1"/>
          </p:cNvSpPr>
          <p:nvPr>
            <p:ph sz="half" idx="1"/>
          </p:nvPr>
        </p:nvSpPr>
        <p:spPr>
          <a:xfrm>
            <a:off x="527222" y="1540476"/>
            <a:ext cx="5280454" cy="5074507"/>
          </a:xfrm>
        </p:spPr>
        <p:txBody>
          <a:bodyPr>
            <a:normAutofit lnSpcReduction="10000"/>
          </a:bodyPr>
          <a:lstStyle/>
          <a:p>
            <a:pPr marL="0" indent="0">
              <a:buNone/>
            </a:pPr>
            <a:r>
              <a:rPr lang="en-US" dirty="0" err="1"/>
              <a:t>Raheel</a:t>
            </a:r>
            <a:r>
              <a:rPr lang="en-US" dirty="0"/>
              <a:t> provides computer consulting services to businesses. You contract with him to produce a computer data base for a flat rate. He produces the data base at his own place of business, on his own equipment, and delivers the finished product to you. </a:t>
            </a:r>
          </a:p>
          <a:p>
            <a:endParaRPr lang="en-US" dirty="0"/>
          </a:p>
          <a:p>
            <a:pPr marL="0" indent="0">
              <a:buNone/>
            </a:pPr>
            <a:r>
              <a:rPr lang="en-US" dirty="0"/>
              <a:t>EEOC: </a:t>
            </a:r>
            <a:r>
              <a:rPr lang="en-US" dirty="0" err="1"/>
              <a:t>Raheel</a:t>
            </a:r>
            <a:r>
              <a:rPr lang="en-US" dirty="0"/>
              <a:t> is a contact worker. (Your company has no ADA Title I obligation because he is not an employee or job applicant.)</a:t>
            </a:r>
          </a:p>
        </p:txBody>
      </p:sp>
      <p:pic>
        <p:nvPicPr>
          <p:cNvPr id="5" name="Content Placeholder 4" descr="Person using assistive technology including braille note-taking device"/>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4364"/>
          <a:stretch/>
        </p:blipFill>
        <p:spPr>
          <a:xfrm>
            <a:off x="6030097" y="1908646"/>
            <a:ext cx="6161903" cy="4796953"/>
          </a:xfrm>
        </p:spPr>
      </p:pic>
    </p:spTree>
    <p:extLst>
      <p:ext uri="{BB962C8B-B14F-4D97-AF65-F5344CB8AC3E}">
        <p14:creationId xmlns:p14="http://schemas.microsoft.com/office/powerpoint/2010/main" val="21091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22892</TotalTime>
  <Words>11076</Words>
  <Application>Microsoft Office PowerPoint</Application>
  <PresentationFormat>Widescreen</PresentationFormat>
  <Paragraphs>753</Paragraphs>
  <Slides>78</Slides>
  <Notes>59</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78</vt:i4>
      </vt:variant>
    </vt:vector>
  </HeadingPairs>
  <TitlesOfParts>
    <vt:vector size="82" baseType="lpstr">
      <vt:lpstr>Arial</vt:lpstr>
      <vt:lpstr>Calibri</vt:lpstr>
      <vt:lpstr>Calibri Light</vt:lpstr>
      <vt:lpstr>Office Theme</vt:lpstr>
      <vt:lpstr>ADA Title I Employment  by Mell Toy</vt:lpstr>
      <vt:lpstr>Disclaimer</vt:lpstr>
      <vt:lpstr>Five Titles of the ADA</vt:lpstr>
      <vt:lpstr>Objectives of this presentation</vt:lpstr>
      <vt:lpstr>Three-prong definition of disability</vt:lpstr>
      <vt:lpstr>% of disability types among US adults</vt:lpstr>
      <vt:lpstr>Who is protected?</vt:lpstr>
      <vt:lpstr>1099 vs W-2 Employees</vt:lpstr>
      <vt:lpstr>Example 1: Am I your employee or contractor?</vt:lpstr>
      <vt:lpstr>Example 2: Am I your employee or contractor?</vt:lpstr>
      <vt:lpstr>Title I – Employment</vt:lpstr>
      <vt:lpstr>Rights of a person with a disability</vt:lpstr>
      <vt:lpstr>Definition of reasonable accommodation</vt:lpstr>
      <vt:lpstr>What are essential job functions?</vt:lpstr>
      <vt:lpstr>Examples of reasonable accommodation</vt:lpstr>
      <vt:lpstr>Requesting reasonable accommodation</vt:lpstr>
      <vt:lpstr>Review of reasonable accommodation</vt:lpstr>
      <vt:lpstr>The Interactive Process</vt:lpstr>
      <vt:lpstr>Professional verification</vt:lpstr>
      <vt:lpstr>Deciding the accommodation</vt:lpstr>
      <vt:lpstr>Identifying the accommodation</vt:lpstr>
      <vt:lpstr>AskJAN.org</vt:lpstr>
      <vt:lpstr>JAN’s SOAR</vt:lpstr>
      <vt:lpstr>True or false? Testing accommodations</vt:lpstr>
      <vt:lpstr>True or false? Reassignment</vt:lpstr>
      <vt:lpstr>Limits on accommodations</vt:lpstr>
      <vt:lpstr>Accommodations that are NOT required</vt:lpstr>
      <vt:lpstr>Additional limits on accommodation</vt:lpstr>
      <vt:lpstr>“Not a disability” case</vt:lpstr>
      <vt:lpstr>Undue hardship case</vt:lpstr>
      <vt:lpstr>Best practices for employers</vt:lpstr>
      <vt:lpstr>Review and wrap-up: ADA Title I</vt:lpstr>
      <vt:lpstr>ADA Title III Public Accommodation  by Mell Toy </vt:lpstr>
      <vt:lpstr>Disclaimer</vt:lpstr>
      <vt:lpstr>Five Titles of the ADA</vt:lpstr>
      <vt:lpstr>Objectives of this presentation</vt:lpstr>
      <vt:lpstr>Title III – Places of public accommodation</vt:lpstr>
      <vt:lpstr>General requirements of Title III</vt:lpstr>
      <vt:lpstr>Examples of Title III reasonable modification </vt:lpstr>
      <vt:lpstr>Websites</vt:lpstr>
      <vt:lpstr>Limitations of reasonable modifications</vt:lpstr>
      <vt:lpstr>Examples of limitations</vt:lpstr>
      <vt:lpstr>Effective communication defined</vt:lpstr>
      <vt:lpstr>Examples of auxiliary aids &amp; services</vt:lpstr>
      <vt:lpstr>Readily achievable defined</vt:lpstr>
      <vt:lpstr>Examples of readily achievable</vt:lpstr>
      <vt:lpstr>Order of priority for barrier removal</vt:lpstr>
      <vt:lpstr>Tax incentives</vt:lpstr>
      <vt:lpstr>Review and wrap-up: ADA Title III</vt:lpstr>
      <vt:lpstr>Disability Language &amp; Etiquette</vt:lpstr>
      <vt:lpstr>Disclaimer</vt:lpstr>
      <vt:lpstr>When it comes to disability language, the thing to do is...</vt:lpstr>
      <vt:lpstr>Person First language</vt:lpstr>
      <vt:lpstr>Recap using person first language</vt:lpstr>
      <vt:lpstr>More examples of person first language</vt:lpstr>
      <vt:lpstr>Final examples of person first language</vt:lpstr>
      <vt:lpstr>Recent headlines using person first language</vt:lpstr>
      <vt:lpstr>Person First vs. Identity First language</vt:lpstr>
      <vt:lpstr>Identity First language</vt:lpstr>
      <vt:lpstr>When it comes to disability etiquette, the thing to do is...</vt:lpstr>
      <vt:lpstr>General tips</vt:lpstr>
      <vt:lpstr>People with visual disabilities</vt:lpstr>
      <vt:lpstr>Stereotypes about blindness</vt:lpstr>
      <vt:lpstr>Simple courtesies in blindness etiquette</vt:lpstr>
      <vt:lpstr>Descriptive language for people who are blind</vt:lpstr>
      <vt:lpstr>Safety guidelines</vt:lpstr>
      <vt:lpstr>Human guide technique</vt:lpstr>
      <vt:lpstr>Dog guide etiquette</vt:lpstr>
      <vt:lpstr>People with hearing disabilities</vt:lpstr>
      <vt:lpstr>Deaf etiquette</vt:lpstr>
      <vt:lpstr>ASL Interpreters</vt:lpstr>
      <vt:lpstr>Meeting with a person who uses an ASL interpreter</vt:lpstr>
      <vt:lpstr>ASL interpreters and CART at large meetings</vt:lpstr>
      <vt:lpstr>People who use wheelchairs</vt:lpstr>
      <vt:lpstr>Wheelchair etiquette</vt:lpstr>
      <vt:lpstr>A few more tips on wheelchair etiquette</vt:lpstr>
      <vt:lpstr>Review and recap: Disability language &amp; etiquette </vt:lpstr>
      <vt:lpstr>Free ADA information &amp; technical assistance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of ADA &amp; Reasonable Accommodations in the Workplace”</dc:title>
  <dc:creator>mtoy</dc:creator>
  <cp:lastModifiedBy>Daryl</cp:lastModifiedBy>
  <cp:revision>1067</cp:revision>
  <dcterms:created xsi:type="dcterms:W3CDTF">2019-02-09T18:20:34Z</dcterms:created>
  <dcterms:modified xsi:type="dcterms:W3CDTF">2019-07-01T16:46:31Z</dcterms:modified>
</cp:coreProperties>
</file>